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1568EA8-F3E3-4F8E-AED4-0528A4F03C22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444F2E-A11D-42E2-A471-F82020D20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209800"/>
            <a:ext cx="6172200" cy="3124200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</a:rPr>
              <a:t>B.A. I </a:t>
            </a:r>
            <a:r>
              <a:rPr lang="en-US" sz="3600" dirty="0" smtClean="0">
                <a:solidFill>
                  <a:srgbClr val="00B050"/>
                </a:solidFill>
              </a:rPr>
              <a:t>SEM</a:t>
            </a:r>
            <a:r>
              <a:rPr lang="en-US" sz="3600" dirty="0" smtClean="0">
                <a:solidFill>
                  <a:srgbClr val="00B050"/>
                </a:solidFill>
              </a:rPr>
              <a:t> ENGLISH GRAMMAR EXERCISES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She said, “ We were all laughing uncontrollably.”</a:t>
            </a:r>
          </a:p>
          <a:p>
            <a:r>
              <a:rPr lang="en-US" dirty="0" smtClean="0"/>
              <a:t>He said, “I can do it.”</a:t>
            </a:r>
          </a:p>
          <a:p>
            <a:r>
              <a:rPr lang="en-US" dirty="0" smtClean="0"/>
              <a:t>She said to me, “You may need help.”</a:t>
            </a:r>
          </a:p>
          <a:p>
            <a:r>
              <a:rPr lang="en-US" dirty="0" smtClean="0"/>
              <a:t>He said, “She will do this task quickly.’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She said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they had been all laughing uncontrollably.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He said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he could do it.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She told me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I might need help.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He said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that </a:t>
            </a:r>
            <a:r>
              <a:rPr lang="en-US" dirty="0" smtClean="0">
                <a:solidFill>
                  <a:srgbClr val="0070C0"/>
                </a:solidFill>
              </a:rPr>
              <a:t>she would do that task quickly.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Indirect Speech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en-US" dirty="0" smtClean="0"/>
              <a:t> said to me, “ I have often told you not to play with fire.”</a:t>
            </a:r>
          </a:p>
          <a:p>
            <a:r>
              <a:rPr lang="en-US" dirty="0" smtClean="0"/>
              <a:t>“You have all done very badly!” remarked the teacher.</a:t>
            </a:r>
          </a:p>
          <a:p>
            <a:r>
              <a:rPr lang="en-US" dirty="0" smtClean="0"/>
              <a:t>The teacher promised, “ If you will come before school tomorrow, I will explain it.”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 reminded  me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he had often told me not to play with fire.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teacher remarked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they had all done very badly.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teacher promised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he would explain it they would come before school the next day.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Indirect Speech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Prince said, “It gives me great pleasure to be here this evening.”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said, “I shall go as soon as it is possible.”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said, “ I do not wish to see any of you; go away.”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prince said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it gave him great pleasure to be there that evening.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 said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 would go as soon as it was possible.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 said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he did not wish to see any of them and ordered them to go away.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Questions or interrogative sentences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Interrogative sentences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of three types as indicated below: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yes /No Questions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(Those questions which can be answered in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yes or 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known as yes/no questions.)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Questions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(Those questions which begin with </a:t>
            </a:r>
            <a:r>
              <a:rPr lang="en-US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words such as; Who, what, when ,where etc, how is also treated as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question)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Tag/Tail Questions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when a tag is added with any statement  affirmative or negative sentences, it is said to be a tag question. For example;  He is a good boy, Isn’t he?, or He plays football, Doesn’t he? Or She does not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sing,does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she? Etc)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first two types of questions are relevant in the present context.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Yes/No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questions need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whether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words which act as conjunction  to join reporting speech and reported speech. Whereas 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questions need nothing as they themselves act as conjunction in Indirect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Speech.For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example:</a:t>
            </a:r>
          </a:p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said to me, “Are you a student?”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You can answer this question in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 in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,hence, this is an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yes/ no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question which will be changed to indirect speech as;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 asked me if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(or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Whether)I was a student.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whether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acts as a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conjunction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not as a question word.</a:t>
            </a:r>
          </a:p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said to me, “What are you doing?”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be changed to the Indirect speech as ;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asked me what I was doing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Note that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word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itself functions as a conjunction here, no extra word has been inserted to join the two  sentences.</a:t>
            </a:r>
          </a:p>
          <a:p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HhehHer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Exercises  on Interrogative sentences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“Where do you live?”asked the stranger.</a:t>
            </a:r>
          </a:p>
          <a:p>
            <a:r>
              <a:rPr lang="en-US" dirty="0" smtClean="0"/>
              <a:t>He said,  “Will you listen to such a man?”</a:t>
            </a:r>
          </a:p>
          <a:p>
            <a:r>
              <a:rPr lang="en-US" dirty="0" smtClean="0"/>
              <a:t>“What do you want?” he said to her.</a:t>
            </a:r>
          </a:p>
          <a:p>
            <a:r>
              <a:rPr lang="en-US" dirty="0" smtClean="0"/>
              <a:t>He said, “ How’s your father?”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The stranger asked </a:t>
            </a:r>
            <a:r>
              <a:rPr lang="en-US" dirty="0" smtClean="0">
                <a:solidFill>
                  <a:srgbClr val="FF0000"/>
                </a:solidFill>
              </a:rPr>
              <a:t>where</a:t>
            </a:r>
            <a:r>
              <a:rPr lang="en-US" dirty="0" smtClean="0">
                <a:solidFill>
                  <a:srgbClr val="00B050"/>
                </a:solidFill>
              </a:rPr>
              <a:t> I lived.</a:t>
            </a:r>
          </a:p>
          <a:p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He asked them </a:t>
            </a:r>
            <a:r>
              <a:rPr lang="en-US" dirty="0" smtClean="0">
                <a:solidFill>
                  <a:srgbClr val="FF0000"/>
                </a:solidFill>
              </a:rPr>
              <a:t>if </a:t>
            </a:r>
            <a:r>
              <a:rPr lang="en-US" dirty="0" smtClean="0">
                <a:solidFill>
                  <a:srgbClr val="00B050"/>
                </a:solidFill>
              </a:rPr>
              <a:t>they would listen to such a man.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He asked her </a:t>
            </a:r>
            <a:r>
              <a:rPr lang="en-US" dirty="0" smtClean="0">
                <a:solidFill>
                  <a:srgbClr val="FF0000"/>
                </a:solidFill>
              </a:rPr>
              <a:t>what </a:t>
            </a:r>
            <a:r>
              <a:rPr lang="en-US" dirty="0" smtClean="0">
                <a:solidFill>
                  <a:srgbClr val="00B050"/>
                </a:solidFill>
              </a:rPr>
              <a:t>she wanted.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He asked </a:t>
            </a:r>
            <a:r>
              <a:rPr lang="en-US" dirty="0" smtClean="0">
                <a:solidFill>
                  <a:srgbClr val="FF0000"/>
                </a:solidFill>
              </a:rPr>
              <a:t>how</a:t>
            </a:r>
            <a:r>
              <a:rPr lang="en-US" dirty="0" smtClean="0">
                <a:solidFill>
                  <a:srgbClr val="00B050"/>
                </a:solidFill>
              </a:rPr>
              <a:t> her/his father was.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“Are you coming home with me?” he asked.</a:t>
            </a:r>
          </a:p>
          <a:p>
            <a:r>
              <a:rPr lang="en-US" dirty="0" smtClean="0"/>
              <a:t>“which way did she go?” asked the young man.</a:t>
            </a:r>
          </a:p>
          <a:p>
            <a:r>
              <a:rPr lang="en-US" dirty="0" smtClean="0"/>
              <a:t>“Have you anything to say on behalf of the prisoner?” said the judge finally.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He asked </a:t>
            </a:r>
            <a:r>
              <a:rPr lang="en-US" dirty="0" smtClean="0">
                <a:solidFill>
                  <a:srgbClr val="FF0000"/>
                </a:solidFill>
              </a:rPr>
              <a:t>if </a:t>
            </a:r>
            <a:r>
              <a:rPr lang="en-US" dirty="0" smtClean="0">
                <a:solidFill>
                  <a:srgbClr val="00B050"/>
                </a:solidFill>
              </a:rPr>
              <a:t>she/he was going home with him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The young man asked </a:t>
            </a:r>
            <a:r>
              <a:rPr lang="en-US" dirty="0" smtClean="0">
                <a:solidFill>
                  <a:srgbClr val="FF0000"/>
                </a:solidFill>
              </a:rPr>
              <a:t>which</a:t>
            </a:r>
            <a:r>
              <a:rPr lang="en-US" dirty="0" smtClean="0">
                <a:solidFill>
                  <a:srgbClr val="00B050"/>
                </a:solidFill>
              </a:rPr>
              <a:t> way she had gone.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The judge finally asked </a:t>
            </a:r>
            <a:r>
              <a:rPr lang="en-US" dirty="0" smtClean="0">
                <a:solidFill>
                  <a:srgbClr val="FF0000"/>
                </a:solidFill>
              </a:rPr>
              <a:t>if </a:t>
            </a:r>
            <a:r>
              <a:rPr lang="en-US" dirty="0" smtClean="0">
                <a:solidFill>
                  <a:srgbClr val="00B050"/>
                </a:solidFill>
              </a:rPr>
              <a:t>he/she had anything to say on behalf of the prisoner.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Direct Speech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Indirect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DIRECT AND INDIRECT SPEECH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 the sentences written below: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He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says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“ I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unwell.”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He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will say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“ I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unwell.”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He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“ I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unwell.”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the three sentences written above are the examples of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Speech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In the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Speech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we have two parts;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reporting speech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the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reported speech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In the above three sentences,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says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will say,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>
                <a:latin typeface="Times New Roman" pitchFamily="18" charset="0"/>
              </a:rPr>
              <a:t>Continued …</a:t>
            </a:r>
            <a:endParaRPr lang="en-US" sz="3000" dirty="0">
              <a:latin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said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said to be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REPORTING SPEECH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the sentence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am unwell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which is enclosed within double inverted commas in all the three sentences is said to be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REPORTED SPEECH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verb in the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reporting speech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said to be a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reporting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verb of the reported speech is known as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reported verb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Continued 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we  quote speaker’s actual words, this is called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SPEECH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may report what he said without quoting his exact words. This is called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INDIRECT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or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REPORTED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SPEECH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first three sentences written above are the examples of the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SPEECH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We may  change them to Indirect speech  without changing their meaning as  done  below: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He says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he is unwell.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He will say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he is unwell.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He said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he was unwell.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basic rule to change a sentence from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speech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Indirect Speech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is: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RULE 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If the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reporting verb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in the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present tense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 in the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future tense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tense of the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reported verb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will not be changed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you can see this happen in sentence no. 1 and 2 above). 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the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reporting verb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in the past tense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tense of the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reported verb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 changed to its corresponding past except in cases where reported speech talks of a universal truth or habitual action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for example: the teacher said, “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sun rises in the east.”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will be changed to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teacher said that the sun rises in the east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Help List one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Words indicating nearness are changed into words showing distance: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Here—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there,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tomorrow—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next day/the following day,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this—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yesterday—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previous day or the day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before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these 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those,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next week—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following week,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today—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day,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now—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tonight—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night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35608" y="1219200"/>
            <a:ext cx="7498080" cy="5638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Help list two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—The following changes in the tense need to be considered;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Is/am—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can—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could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,will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would,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—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,shall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,may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might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(sleeping)—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was(sleeping)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(sleeping)—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were(sleeping)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Has/have killed—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had killed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Was/were laughing—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had been laughing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Did—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had done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examples of the previous rule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said, “My mother cooks well.”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 said, “I am reading a novel now.”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said, “I killed an ant.”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said, “They have done their job.”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I said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>
                <a:solidFill>
                  <a:srgbClr val="00B050"/>
                </a:solidFill>
              </a:rPr>
              <a:t> my mother cooked well.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She said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>
                <a:solidFill>
                  <a:srgbClr val="00B050"/>
                </a:solidFill>
              </a:rPr>
              <a:t> she was reading a novel then.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He said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>
                <a:solidFill>
                  <a:srgbClr val="00B050"/>
                </a:solidFill>
              </a:rPr>
              <a:t> he had killed an ant.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We said </a:t>
            </a:r>
            <a:r>
              <a:rPr lang="en-US" dirty="0" smtClean="0">
                <a:solidFill>
                  <a:srgbClr val="FF0000"/>
                </a:solidFill>
              </a:rPr>
              <a:t>that</a:t>
            </a:r>
            <a:r>
              <a:rPr lang="en-US" dirty="0" smtClean="0">
                <a:solidFill>
                  <a:srgbClr val="00B050"/>
                </a:solidFill>
              </a:rPr>
              <a:t> they had done their job.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DIRECT SPEECH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INDIRECT SPEECH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241</TotalTime>
  <Words>1306</Words>
  <Application>Microsoft Office PowerPoint</Application>
  <PresentationFormat>On-screen Show (4:3)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B.A. I SEM ENGLISH GRAMMAR EXERCISES</vt:lpstr>
      <vt:lpstr>DIRECT AND INDIRECT SPEECH</vt:lpstr>
      <vt:lpstr>Continued …</vt:lpstr>
      <vt:lpstr>Continued …</vt:lpstr>
      <vt:lpstr>Continued…</vt:lpstr>
      <vt:lpstr>Continued…</vt:lpstr>
      <vt:lpstr>Continued…</vt:lpstr>
      <vt:lpstr>Continued…</vt:lpstr>
      <vt:lpstr>Some examples of the previous rule</vt:lpstr>
      <vt:lpstr>Continued…</vt:lpstr>
      <vt:lpstr>Continued…</vt:lpstr>
      <vt:lpstr>Continued…</vt:lpstr>
      <vt:lpstr>Questions or interrogative sentences</vt:lpstr>
      <vt:lpstr>Continued…</vt:lpstr>
      <vt:lpstr>Exercises  on Interrogative sentences</vt:lpstr>
      <vt:lpstr>Continued…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B.A./B.Sc/B.Ccom. I Year (Pass and Hons)</dc:title>
  <dc:creator>Y SINGH</dc:creator>
  <cp:lastModifiedBy>JNC PSG</cp:lastModifiedBy>
  <cp:revision>28</cp:revision>
  <dcterms:created xsi:type="dcterms:W3CDTF">2011-11-10T10:04:26Z</dcterms:created>
  <dcterms:modified xsi:type="dcterms:W3CDTF">2019-04-16T13:04:33Z</dcterms:modified>
</cp:coreProperties>
</file>