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63" r:id="rId4"/>
    <p:sldId id="257" r:id="rId5"/>
    <p:sldId id="299" r:id="rId6"/>
    <p:sldId id="258" r:id="rId7"/>
    <p:sldId id="259" r:id="rId8"/>
    <p:sldId id="300" r:id="rId9"/>
    <p:sldId id="260" r:id="rId10"/>
    <p:sldId id="261" r:id="rId11"/>
    <p:sldId id="294" r:id="rId12"/>
    <p:sldId id="265" r:id="rId13"/>
    <p:sldId id="266" r:id="rId14"/>
    <p:sldId id="267" r:id="rId15"/>
    <p:sldId id="268" r:id="rId16"/>
    <p:sldId id="277" r:id="rId17"/>
    <p:sldId id="295" r:id="rId18"/>
    <p:sldId id="296" r:id="rId19"/>
    <p:sldId id="279" r:id="rId20"/>
    <p:sldId id="30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6FD20-9633-4FA5-96E7-5EE2EE705807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E0BD2-84D8-449A-978F-D6D2B26EE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2F5-9B02-4FF2-9201-AD528C610A48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EB71-3923-41B5-9AE4-4A16697F5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2F5-9B02-4FF2-9201-AD528C610A48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EB71-3923-41B5-9AE4-4A16697F5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2F5-9B02-4FF2-9201-AD528C610A48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EB71-3923-41B5-9AE4-4A16697F5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2F5-9B02-4FF2-9201-AD528C610A48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EB71-3923-41B5-9AE4-4A16697F5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2F5-9B02-4FF2-9201-AD528C610A48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EB71-3923-41B5-9AE4-4A16697F5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2F5-9B02-4FF2-9201-AD528C610A48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EB71-3923-41B5-9AE4-4A16697F5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2F5-9B02-4FF2-9201-AD528C610A48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EB71-3923-41B5-9AE4-4A16697F5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2F5-9B02-4FF2-9201-AD528C610A48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EB71-3923-41B5-9AE4-4A16697F5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2F5-9B02-4FF2-9201-AD528C610A48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EB71-3923-41B5-9AE4-4A16697F5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2F5-9B02-4FF2-9201-AD528C610A48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EB71-3923-41B5-9AE4-4A16697F5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2F5-9B02-4FF2-9201-AD528C610A48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EB71-3923-41B5-9AE4-4A16697F5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272F5-9B02-4FF2-9201-AD528C610A48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EB71-3923-41B5-9AE4-4A16697F5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Educational statistics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3" descr="http://image.slidesharecdn.com/ourgroupppt-131004073419-phpapp02/95/rabindranath-tagore-on-education-3-638.jpg?cb=138089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Median = 19.5 + [ </a:t>
            </a:r>
            <a:r>
              <a:rPr lang="en-US" u="sng" dirty="0" smtClean="0"/>
              <a:t>50/2 </a:t>
            </a:r>
            <a:r>
              <a:rPr lang="en-US" u="sng" smtClean="0"/>
              <a:t>– 21 </a:t>
            </a:r>
            <a:r>
              <a:rPr lang="en-US" smtClean="0"/>
              <a:t>]   </a:t>
            </a:r>
            <a:r>
              <a:rPr lang="en-US" dirty="0" smtClean="0"/>
              <a:t>x  5						    8</a:t>
            </a:r>
          </a:p>
          <a:p>
            <a:r>
              <a:rPr lang="en-US" dirty="0"/>
              <a:t> </a:t>
            </a:r>
            <a:r>
              <a:rPr lang="en-US" dirty="0" smtClean="0"/>
              <a:t>              = 19.5 + [ </a:t>
            </a:r>
            <a:r>
              <a:rPr lang="en-US" u="sng" dirty="0" smtClean="0"/>
              <a:t>25 – 21</a:t>
            </a:r>
            <a:r>
              <a:rPr lang="en-US" dirty="0" smtClean="0"/>
              <a:t> ]   x  5 						  8</a:t>
            </a:r>
            <a:endParaRPr lang="en-US" dirty="0"/>
          </a:p>
          <a:p>
            <a:r>
              <a:rPr lang="en-US" dirty="0" smtClean="0"/>
              <a:t>               = 19.5 +  </a:t>
            </a:r>
            <a:r>
              <a:rPr lang="en-US" u="sng" dirty="0" smtClean="0"/>
              <a:t>4 </a:t>
            </a:r>
            <a:r>
              <a:rPr lang="en-US" dirty="0" smtClean="0"/>
              <a:t> x  5 							     8		</a:t>
            </a:r>
          </a:p>
          <a:p>
            <a:r>
              <a:rPr lang="en-US" dirty="0"/>
              <a:t> </a:t>
            </a:r>
            <a:r>
              <a:rPr lang="en-US" dirty="0" smtClean="0"/>
              <a:t>              = 19.5 + 2.5</a:t>
            </a:r>
          </a:p>
          <a:p>
            <a:r>
              <a:rPr lang="en-US" dirty="0"/>
              <a:t> </a:t>
            </a:r>
            <a:r>
              <a:rPr lang="en-US" dirty="0" smtClean="0"/>
              <a:t>              = 22</a:t>
            </a:r>
          </a:p>
        </p:txBody>
      </p:sp>
      <p:pic>
        <p:nvPicPr>
          <p:cNvPr id="11266" name="Picture 2" descr="http://image.slidesharecdn.com/ourgroupppt-131004073419-phpapp02/95/rabindranath-tagore-on-education-12-638.jpg?cb=138089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chemeClr val="folHlink"/>
                </a:solidFill>
                <a:latin typeface="Andy" pitchFamily="66" charset="0"/>
              </a:rPr>
              <a:t>Mode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ndy" pitchFamily="66" charset="0"/>
              </a:rPr>
              <a:t>The Mode refers to the number that occurs the </a:t>
            </a:r>
            <a:r>
              <a:rPr lang="en-US">
                <a:solidFill>
                  <a:srgbClr val="FF0000"/>
                </a:solidFill>
                <a:latin typeface="Andy" pitchFamily="66" charset="0"/>
              </a:rPr>
              <a:t>most frequently</a:t>
            </a:r>
            <a:r>
              <a:rPr lang="en-US">
                <a:latin typeface="Andy" pitchFamily="66" charset="0"/>
              </a:rPr>
              <a:t>.</a:t>
            </a:r>
          </a:p>
          <a:p>
            <a:r>
              <a:rPr lang="en-US">
                <a:latin typeface="Andy" pitchFamily="66" charset="0"/>
              </a:rPr>
              <a:t>It’s easy to remember… the first two numbers are the same!  </a:t>
            </a:r>
            <a:r>
              <a:rPr lang="en-US">
                <a:solidFill>
                  <a:srgbClr val="FF0000"/>
                </a:solidFill>
                <a:latin typeface="Andy" pitchFamily="66" charset="0"/>
              </a:rPr>
              <a:t>MO</a:t>
            </a:r>
            <a:r>
              <a:rPr lang="en-US">
                <a:latin typeface="Andy" pitchFamily="66" charset="0"/>
              </a:rPr>
              <a:t>de and </a:t>
            </a:r>
            <a:r>
              <a:rPr lang="en-US">
                <a:solidFill>
                  <a:srgbClr val="FF0000"/>
                </a:solidFill>
                <a:latin typeface="Andy" pitchFamily="66" charset="0"/>
              </a:rPr>
              <a:t>MO</a:t>
            </a:r>
            <a:r>
              <a:rPr lang="en-US">
                <a:latin typeface="Andy" pitchFamily="66" charset="0"/>
              </a:rPr>
              <a:t>st Frequently!</a:t>
            </a:r>
          </a:p>
        </p:txBody>
      </p:sp>
      <p:pic>
        <p:nvPicPr>
          <p:cNvPr id="10242" name="Picture 2" descr="http://image.slidesharecdn.com/ourgroupppt-131004073419-phpapp02/95/rabindranath-tagore-on-education-13-638.jpg?cb=138089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  =  3 Median -  2 Mean</a:t>
            </a:r>
          </a:p>
          <a:p>
            <a:r>
              <a:rPr lang="en-US" dirty="0" smtClean="0"/>
              <a:t> from the distribution given above :</a:t>
            </a:r>
          </a:p>
          <a:p>
            <a:r>
              <a:rPr lang="en-US" dirty="0" smtClean="0"/>
              <a:t>Median = 22 and Mean = 22.40</a:t>
            </a:r>
          </a:p>
          <a:p>
            <a:r>
              <a:rPr lang="en-US" dirty="0" smtClean="0"/>
              <a:t>Substituting the values given above</a:t>
            </a:r>
          </a:p>
          <a:p>
            <a:r>
              <a:rPr lang="en-US" dirty="0" smtClean="0"/>
              <a:t>Mode  =  3 x 22 – 2 x 22.40</a:t>
            </a:r>
          </a:p>
          <a:p>
            <a:r>
              <a:rPr lang="en-US" dirty="0" smtClean="0"/>
              <a:t>             =  21.2</a:t>
            </a:r>
          </a:p>
        </p:txBody>
      </p:sp>
      <p:pic>
        <p:nvPicPr>
          <p:cNvPr id="9218" name="Picture 2" descr="http://image.slidesharecdn.com/ourgroupppt-131004073419-phpapp02/95/rabindranath-tagore-on-education-16-638.jpg?cb=138089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98" y="0"/>
            <a:ext cx="9161290" cy="68781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Mode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828800"/>
                <a:gridCol w="1981200"/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Class Interval (CI)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Exact limits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(f)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45-49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44.5-49.5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40-44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39.5-44.5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35-39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34.5-39.9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29.5-34.5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25-29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24.5-29.5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19.5-24.5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14.5-19.5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9.5-14.5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4.5-9.5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N=50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http://image.slidesharecdn.com/ourgroupppt-131004073419-phpapp02/95/rabindranath-tagore-on-education-17-638.jpg?cb=138089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Mode = L  +   </a:t>
            </a:r>
            <a:r>
              <a:rPr lang="en-US" u="sng" dirty="0" smtClean="0"/>
              <a:t>    f – </a:t>
            </a:r>
            <a:r>
              <a:rPr lang="en-US" u="sng" dirty="0" err="1" smtClean="0"/>
              <a:t>fb</a:t>
            </a:r>
            <a:r>
              <a:rPr lang="en-US" u="sng" dirty="0" smtClean="0"/>
              <a:t>       </a:t>
            </a:r>
            <a:r>
              <a:rPr lang="en-US" dirty="0" smtClean="0"/>
              <a:t>    x  </a:t>
            </a:r>
            <a:r>
              <a:rPr lang="en-US" dirty="0" err="1" smtClean="0"/>
              <a:t>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(f-</a:t>
            </a:r>
            <a:r>
              <a:rPr lang="en-US" dirty="0" err="1" smtClean="0"/>
              <a:t>fb</a:t>
            </a:r>
            <a:r>
              <a:rPr lang="en-US" dirty="0" smtClean="0"/>
              <a:t>) + (f-</a:t>
            </a:r>
            <a:r>
              <a:rPr lang="en-US" dirty="0" err="1" smtClean="0"/>
              <a:t>fa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L= exact lower limit of modal class interval</a:t>
            </a:r>
          </a:p>
          <a:p>
            <a:pPr>
              <a:buNone/>
            </a:pPr>
            <a:r>
              <a:rPr lang="en-US" dirty="0" smtClean="0"/>
              <a:t>f= frequency of the modal class interval</a:t>
            </a:r>
          </a:p>
          <a:p>
            <a:pPr>
              <a:buNone/>
            </a:pPr>
            <a:r>
              <a:rPr lang="en-US" dirty="0" err="1" smtClean="0"/>
              <a:t>fb</a:t>
            </a:r>
            <a:r>
              <a:rPr lang="en-US" dirty="0" smtClean="0"/>
              <a:t>= frequency below the modal class interval</a:t>
            </a:r>
          </a:p>
          <a:p>
            <a:pPr>
              <a:buNone/>
            </a:pPr>
            <a:r>
              <a:rPr lang="en-US" dirty="0" err="1" smtClean="0"/>
              <a:t>fa</a:t>
            </a:r>
            <a:r>
              <a:rPr lang="en-US" dirty="0" smtClean="0"/>
              <a:t>= frequency above the modal class interval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= size of the class interval</a:t>
            </a:r>
          </a:p>
          <a:p>
            <a:r>
              <a:rPr lang="en-US" dirty="0" smtClean="0"/>
              <a:t>L =  25, f = 8, </a:t>
            </a:r>
            <a:r>
              <a:rPr lang="en-US" dirty="0" err="1" smtClean="0"/>
              <a:t>fb</a:t>
            </a:r>
            <a:r>
              <a:rPr lang="en-US" dirty="0" smtClean="0"/>
              <a:t>= 8, </a:t>
            </a:r>
            <a:r>
              <a:rPr lang="en-US" dirty="0" err="1" smtClean="0"/>
              <a:t>i</a:t>
            </a:r>
            <a:r>
              <a:rPr lang="en-US" dirty="0" smtClean="0"/>
              <a:t> = 5, </a:t>
            </a:r>
            <a:r>
              <a:rPr lang="en-US" dirty="0" err="1" smtClean="0"/>
              <a:t>fa</a:t>
            </a:r>
            <a:r>
              <a:rPr lang="en-US" dirty="0" smtClean="0"/>
              <a:t> = 6</a:t>
            </a:r>
          </a:p>
          <a:p>
            <a:r>
              <a:rPr lang="en-US" dirty="0" smtClean="0"/>
              <a:t>Mode = 24.5  +   </a:t>
            </a:r>
            <a:r>
              <a:rPr lang="en-US" u="sng" dirty="0" smtClean="0"/>
              <a:t>    8 – 8    </a:t>
            </a:r>
            <a:r>
              <a:rPr lang="en-US" dirty="0" smtClean="0"/>
              <a:t>    x    5</a:t>
            </a:r>
          </a:p>
          <a:p>
            <a:pPr>
              <a:buNone/>
            </a:pPr>
            <a:r>
              <a:rPr lang="en-US" dirty="0" smtClean="0"/>
              <a:t>                           (8-8)  +  (8-6)</a:t>
            </a:r>
          </a:p>
          <a:p>
            <a:pPr>
              <a:buNone/>
            </a:pPr>
            <a:r>
              <a:rPr lang="en-US" dirty="0" smtClean="0"/>
              <a:t>                = 21.5</a:t>
            </a:r>
          </a:p>
          <a:p>
            <a:endParaRPr lang="en-US" dirty="0"/>
          </a:p>
        </p:txBody>
      </p:sp>
      <p:sp>
        <p:nvSpPr>
          <p:cNvPr id="7170" name="AutoShape 2" descr="http://image.slidesharecdn.com/ourgroupppt-131004073419-phpapp02/95/rabindranath-tagore-on-education-18-638.jpg?cb=13808901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image.slidesharecdn.com/ourgroupppt-131004073419-phpapp02/95/rabindranath-tagore-on-education-19-638.jpg?cb=138089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deviation</a:t>
            </a:r>
          </a:p>
          <a:p>
            <a:r>
              <a:rPr lang="en-US" dirty="0" smtClean="0"/>
              <a:t>Standard deviation</a:t>
            </a:r>
          </a:p>
          <a:p>
            <a:r>
              <a:rPr lang="en-US" dirty="0" smtClean="0"/>
              <a:t>Quartile deviation</a:t>
            </a:r>
            <a:endParaRPr lang="en-US" dirty="0"/>
          </a:p>
        </p:txBody>
      </p:sp>
      <p:pic>
        <p:nvPicPr>
          <p:cNvPr id="6146" name="Picture 2" descr="http://image.slidesharecdn.com/ourgroupppt-131004073419-phpapp02/95/rabindranath-tagore-on-education-20-638.jpg?cb=138089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average deviation is the average distance between the mean and scores in the distributions</a:t>
            </a:r>
            <a:endParaRPr lang="en-US" dirty="0"/>
          </a:p>
        </p:txBody>
      </p:sp>
      <p:pic>
        <p:nvPicPr>
          <p:cNvPr id="5122" name="Picture 2" descr="http://image.slidesharecdn.com/ourgroupppt-131004073419-phpapp02/95/rabindranath-tagore-on-education-21-638.jpg?cb=138089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 average deviation from grouped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26051"/>
          <a:ext cx="9144001" cy="5010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795"/>
                <a:gridCol w="1271365"/>
                <a:gridCol w="1388499"/>
                <a:gridCol w="1119239"/>
                <a:gridCol w="1259701"/>
                <a:gridCol w="919201"/>
                <a:gridCol w="1600201"/>
              </a:tblGrid>
              <a:tr h="8619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Class interval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Mid-Point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X-M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|X-M|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f|X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-M|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2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50-59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92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40-49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92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92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92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92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9259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N=50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image.slidesharecdn.com/ourgroupppt-131004073419-phpapp02/95/rabindranath-tagore-on-education-22-638.jpg?cb=138089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 average deviation from grouped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26051"/>
          <a:ext cx="9144001" cy="5057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795"/>
                <a:gridCol w="1271365"/>
                <a:gridCol w="1388499"/>
                <a:gridCol w="1119239"/>
                <a:gridCol w="1259701"/>
                <a:gridCol w="843001"/>
                <a:gridCol w="1676401"/>
              </a:tblGrid>
              <a:tr h="8619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Class interval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Mid-Point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X-M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|X-M|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f|X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-M|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2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50-59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59.2</a:t>
                      </a:r>
                      <a:endParaRPr lang="en-US" dirty="0"/>
                    </a:p>
                  </a:txBody>
                  <a:tcPr/>
                </a:tc>
              </a:tr>
              <a:tr h="592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40-49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78.4</a:t>
                      </a:r>
                      <a:endParaRPr lang="en-US" dirty="0"/>
                    </a:p>
                  </a:txBody>
                  <a:tcPr/>
                </a:tc>
              </a:tr>
              <a:tr h="592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115.2</a:t>
                      </a:r>
                      <a:endParaRPr lang="en-US" dirty="0"/>
                    </a:p>
                  </a:txBody>
                  <a:tcPr/>
                </a:tc>
              </a:tr>
              <a:tr h="592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</a:tr>
              <a:tr h="592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104.0</a:t>
                      </a:r>
                      <a:endParaRPr lang="en-US" dirty="0"/>
                    </a:p>
                  </a:txBody>
                  <a:tcPr/>
                </a:tc>
              </a:tr>
              <a:tr h="592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142.8</a:t>
                      </a:r>
                      <a:endParaRPr lang="en-US" dirty="0"/>
                    </a:p>
                  </a:txBody>
                  <a:tcPr/>
                </a:tc>
              </a:tr>
              <a:tr h="59259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N=50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fX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=1245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f|X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-M|=505.6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image.slidesharecdn.com/ourgroupppt-131004073419-phpapp02/95/rabindranath-tagore-on-education-23-638.jpg?cb=138089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Mean =          </a:t>
            </a:r>
            <a:r>
              <a:rPr lang="el-GR" u="sng" dirty="0" smtClean="0"/>
              <a:t>Σ</a:t>
            </a:r>
            <a:r>
              <a:rPr lang="en-US" u="sng" dirty="0" err="1" smtClean="0"/>
              <a:t>fX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                               N</a:t>
            </a:r>
          </a:p>
          <a:p>
            <a:pPr>
              <a:buNone/>
            </a:pPr>
            <a:r>
              <a:rPr lang="en-US" dirty="0" smtClean="0"/>
              <a:t>     Mean =  </a:t>
            </a:r>
            <a:r>
              <a:rPr lang="en-US" u="sng" dirty="0" smtClean="0"/>
              <a:t>1245 </a:t>
            </a:r>
            <a:r>
              <a:rPr lang="en-US" dirty="0" smtClean="0"/>
              <a:t>     =  24.9</a:t>
            </a:r>
          </a:p>
          <a:p>
            <a:pPr>
              <a:buNone/>
            </a:pPr>
            <a:r>
              <a:rPr lang="en-US" dirty="0" smtClean="0"/>
              <a:t>			    50</a:t>
            </a:r>
          </a:p>
          <a:p>
            <a:pPr>
              <a:buNone/>
            </a:pPr>
            <a:r>
              <a:rPr lang="en-US" dirty="0" smtClean="0"/>
              <a:t>Average Deviation=  </a:t>
            </a:r>
            <a:r>
              <a:rPr lang="el-GR" u="sng" dirty="0" smtClean="0"/>
              <a:t>Σ</a:t>
            </a:r>
            <a:r>
              <a:rPr lang="en-US" u="sng" dirty="0" err="1" smtClean="0"/>
              <a:t>f|X</a:t>
            </a:r>
            <a:r>
              <a:rPr lang="en-US" u="sng" dirty="0" smtClean="0"/>
              <a:t>-M| </a:t>
            </a:r>
            <a:r>
              <a:rPr lang="en-US" dirty="0" smtClean="0"/>
              <a:t>   =  </a:t>
            </a:r>
            <a:r>
              <a:rPr lang="en-US" u="sng" dirty="0" smtClean="0"/>
              <a:t>505.6</a:t>
            </a:r>
            <a:r>
              <a:rPr lang="en-US" dirty="0" smtClean="0"/>
              <a:t>    =10.11</a:t>
            </a:r>
          </a:p>
          <a:p>
            <a:pPr>
              <a:buNone/>
            </a:pPr>
            <a:r>
              <a:rPr lang="en-US" dirty="0" smtClean="0"/>
              <a:t>					   N		   50</a:t>
            </a:r>
            <a:endParaRPr lang="en-US" dirty="0"/>
          </a:p>
        </p:txBody>
      </p:sp>
      <p:pic>
        <p:nvPicPr>
          <p:cNvPr id="2050" name="Picture 2" descr="http://image.slidesharecdn.com/ourgroupppt-131004073419-phpapp02/95/rabindranath-tagore-on-education-24-638.jpg?cb=138089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/>
              <a:t>1.1: What is Statistics?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b="1">
                <a:solidFill>
                  <a:schemeClr val="hlink"/>
                </a:solidFill>
              </a:rPr>
              <a:t>Statistics</a:t>
            </a:r>
            <a:r>
              <a:rPr lang="en-US"/>
              <a:t>: The science of collecting, describing, and interpreting data.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Two areas of statistics:</a:t>
            </a:r>
          </a:p>
          <a:p>
            <a:pPr marL="0" indent="0">
              <a:buFontTx/>
              <a:buNone/>
            </a:pPr>
            <a:r>
              <a:rPr lang="en-US" b="1">
                <a:solidFill>
                  <a:schemeClr val="hlink"/>
                </a:solidFill>
              </a:rPr>
              <a:t>Descriptive Statistics</a:t>
            </a:r>
            <a:r>
              <a:rPr lang="en-US"/>
              <a:t>: collection, presentation, and description of sample data.</a:t>
            </a:r>
          </a:p>
          <a:p>
            <a:pPr marL="0" indent="0">
              <a:buFontTx/>
              <a:buNone/>
            </a:pPr>
            <a:r>
              <a:rPr lang="en-US" b="1">
                <a:solidFill>
                  <a:schemeClr val="hlink"/>
                </a:solidFill>
              </a:rPr>
              <a:t>Inferential Statistics</a:t>
            </a:r>
            <a:r>
              <a:rPr lang="en-US"/>
              <a:t>: making decisions and drawing conclusions about populations.</a:t>
            </a:r>
          </a:p>
          <a:p>
            <a:pPr marL="0" indent="0">
              <a:buFontTx/>
              <a:buNone/>
            </a:pPr>
            <a:endParaRPr lang="en-US"/>
          </a:p>
        </p:txBody>
      </p:sp>
      <p:pic>
        <p:nvPicPr>
          <p:cNvPr id="19458" name="Picture 2" descr="http://image.slidesharecdn.com/ourgroupppt-131004073419-phpapp02/95/rabindranath-tagore-on-education-4-638.jpg?cb=138089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image.slidesharecdn.com/ourgroupppt-131004073419-phpapp02/95/rabindranath-tagore-on-education-25-638.jpg?cb=13808901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5715000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sz="2000" i="1" dirty="0">
                <a:solidFill>
                  <a:srgbClr val="0000CC"/>
                </a:solidFill>
              </a:rPr>
              <a:t>Example</a:t>
            </a:r>
            <a:r>
              <a:rPr lang="en-US" sz="2000" dirty="0"/>
              <a:t>: A </a:t>
            </a:r>
            <a:r>
              <a:rPr lang="en-US" sz="2000" dirty="0" smtClean="0"/>
              <a:t>college principal is </a:t>
            </a:r>
            <a:r>
              <a:rPr lang="en-US" sz="2000" dirty="0"/>
              <a:t>interested in learning about the average age of faculty.  Identify the basic terms in this situation.</a:t>
            </a:r>
          </a:p>
          <a:p>
            <a:pPr marL="0" indent="0">
              <a:buFontTx/>
              <a:buNone/>
            </a:pPr>
            <a:endParaRPr lang="en-US" sz="2000" dirty="0"/>
          </a:p>
          <a:p>
            <a:pPr marL="0" indent="0">
              <a:buFontTx/>
              <a:buNone/>
            </a:pPr>
            <a:r>
              <a:rPr lang="en-US" sz="2000" dirty="0"/>
              <a:t>The </a:t>
            </a:r>
            <a:r>
              <a:rPr lang="en-US" sz="2000" i="1" dirty="0">
                <a:solidFill>
                  <a:srgbClr val="0000CC"/>
                </a:solidFill>
              </a:rPr>
              <a:t>population</a:t>
            </a:r>
            <a:r>
              <a:rPr lang="en-US" sz="2000" dirty="0"/>
              <a:t> is the age of all faculty members at the college.</a:t>
            </a:r>
          </a:p>
          <a:p>
            <a:pPr marL="0" indent="0">
              <a:buFontTx/>
              <a:buNone/>
            </a:pPr>
            <a:r>
              <a:rPr lang="en-US" sz="2000" dirty="0"/>
              <a:t>A </a:t>
            </a:r>
            <a:r>
              <a:rPr lang="en-US" sz="2000" i="1" dirty="0">
                <a:solidFill>
                  <a:srgbClr val="0000CC"/>
                </a:solidFill>
              </a:rPr>
              <a:t>sample</a:t>
            </a:r>
            <a:r>
              <a:rPr lang="en-US" sz="2000" dirty="0"/>
              <a:t> is any subset of that population.  For example, we might select 10 faculty members and determine their age.</a:t>
            </a:r>
          </a:p>
          <a:p>
            <a:pPr marL="0" indent="0">
              <a:buFontTx/>
              <a:buNone/>
            </a:pPr>
            <a:r>
              <a:rPr lang="en-US" sz="2000" dirty="0"/>
              <a:t>The </a:t>
            </a:r>
            <a:r>
              <a:rPr lang="en-US" sz="2000" i="1" dirty="0">
                <a:solidFill>
                  <a:srgbClr val="0000CC"/>
                </a:solidFill>
              </a:rPr>
              <a:t>variable</a:t>
            </a:r>
            <a:r>
              <a:rPr lang="en-US" sz="2000" dirty="0"/>
              <a:t> is the “age” of each faculty member.</a:t>
            </a:r>
          </a:p>
          <a:p>
            <a:pPr marL="0" indent="0">
              <a:buFontTx/>
              <a:buNone/>
            </a:pPr>
            <a:r>
              <a:rPr lang="en-US" sz="2000" dirty="0"/>
              <a:t>One </a:t>
            </a:r>
            <a:r>
              <a:rPr lang="en-US" sz="2000" i="1" dirty="0">
                <a:solidFill>
                  <a:srgbClr val="0000CC"/>
                </a:solidFill>
              </a:rPr>
              <a:t>data</a:t>
            </a:r>
            <a:r>
              <a:rPr lang="en-US" sz="2000" dirty="0"/>
              <a:t> would be the age of a specific faculty member.</a:t>
            </a:r>
          </a:p>
          <a:p>
            <a:pPr marL="0" indent="0">
              <a:buFontTx/>
              <a:buNone/>
            </a:pPr>
            <a:r>
              <a:rPr lang="en-US" sz="2000" dirty="0"/>
              <a:t>The </a:t>
            </a:r>
            <a:r>
              <a:rPr lang="en-US" sz="2000" i="1" dirty="0">
                <a:solidFill>
                  <a:srgbClr val="0000CC"/>
                </a:solidFill>
              </a:rPr>
              <a:t>data</a:t>
            </a:r>
            <a:r>
              <a:rPr lang="en-US" sz="2000" dirty="0"/>
              <a:t> would be the set of values in the sample.</a:t>
            </a:r>
          </a:p>
          <a:p>
            <a:pPr marL="0" indent="0">
              <a:buFontTx/>
              <a:buNone/>
            </a:pPr>
            <a:r>
              <a:rPr lang="en-US" sz="2000" dirty="0"/>
              <a:t>The </a:t>
            </a:r>
            <a:r>
              <a:rPr lang="en-US" sz="2000" i="1" dirty="0">
                <a:solidFill>
                  <a:srgbClr val="0000CC"/>
                </a:solidFill>
              </a:rPr>
              <a:t>experiment</a:t>
            </a:r>
            <a:r>
              <a:rPr lang="en-US" sz="2000" dirty="0"/>
              <a:t> would be the method used to select the ages forming the sample and determining the actual age of each faculty member in the sample.</a:t>
            </a:r>
          </a:p>
          <a:p>
            <a:pPr marL="0" indent="0">
              <a:buFontTx/>
              <a:buNone/>
            </a:pPr>
            <a:r>
              <a:rPr lang="en-US" sz="2000" dirty="0"/>
              <a:t>The </a:t>
            </a:r>
            <a:r>
              <a:rPr lang="en-US" sz="2000" i="1" dirty="0">
                <a:solidFill>
                  <a:srgbClr val="0000CC"/>
                </a:solidFill>
              </a:rPr>
              <a:t>parameter</a:t>
            </a:r>
            <a:r>
              <a:rPr lang="en-US" sz="2000" dirty="0"/>
              <a:t> of interest is the “average” age of all faculty at the college.</a:t>
            </a:r>
          </a:p>
          <a:p>
            <a:pPr marL="0" indent="0">
              <a:buFontTx/>
              <a:buNone/>
            </a:pPr>
            <a:r>
              <a:rPr lang="en-US" sz="2000" dirty="0"/>
              <a:t>The </a:t>
            </a:r>
            <a:r>
              <a:rPr lang="en-US" sz="2000" i="1" dirty="0">
                <a:solidFill>
                  <a:srgbClr val="0000CC"/>
                </a:solidFill>
              </a:rPr>
              <a:t>statistic</a:t>
            </a:r>
            <a:r>
              <a:rPr lang="en-US" sz="2000" dirty="0"/>
              <a:t> is the “average” age for all faculty in the sample.</a:t>
            </a:r>
          </a:p>
          <a:p>
            <a:pPr marL="0" indent="0">
              <a:buFontTx/>
              <a:buNone/>
            </a:pPr>
            <a:endParaRPr lang="en-US" sz="2000" dirty="0"/>
          </a:p>
        </p:txBody>
      </p:sp>
      <p:pic>
        <p:nvPicPr>
          <p:cNvPr id="18434" name="Picture 2" descr="http://image.slidesharecdn.com/ourgroupppt-131004073419-phpapp02/95/rabindranath-tagore-on-education-5-638.jpg?cb=138089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Mean (long method)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Class Interval (CI)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Mid-Point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(X)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(f)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Frequency x Midpoint (f x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45-49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40-44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35-39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N=50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 descr="http://image.slidesharecdn.com/ourgroupppt-131004073419-phpapp02/95/rabindranath-tagore-on-education-6-638.jpg?cb=138089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Mean (long method)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Class Interval (CI)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Mid-Point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(X)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(f)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Frequency x Midpoint (f x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45-49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40-44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35-39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N=50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fX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=1120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6" name="Picture 2" descr="http://image.slidesharecdn.com/ourgroupppt-131004073419-phpapp02/95/rabindranath-tagore-on-education-7-638.jpg?cb=138089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Substituting the values in the formula: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Mean =   </a:t>
            </a:r>
            <a:r>
              <a:rPr lang="el-GR" u="sng" dirty="0" smtClean="0"/>
              <a:t>Σ</a:t>
            </a:r>
            <a:r>
              <a:rPr lang="en-US" u="sng" dirty="0" err="1" smtClean="0"/>
              <a:t>fX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                               N</a:t>
            </a:r>
          </a:p>
          <a:p>
            <a:pPr>
              <a:buNone/>
            </a:pPr>
            <a:r>
              <a:rPr lang="en-US" dirty="0" smtClean="0"/>
              <a:t>Or         Mean =  </a:t>
            </a:r>
            <a:r>
              <a:rPr lang="en-US" u="sng" dirty="0" smtClean="0"/>
              <a:t>1120 </a:t>
            </a:r>
            <a:r>
              <a:rPr lang="en-US" dirty="0" smtClean="0"/>
              <a:t>     =  22.40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            50</a:t>
            </a:r>
            <a:endParaRPr lang="en-US" dirty="0"/>
          </a:p>
        </p:txBody>
      </p:sp>
      <p:pic>
        <p:nvPicPr>
          <p:cNvPr id="15362" name="Picture 2" descr="http://image.slidesharecdn.com/ourgroupppt-131004073419-phpapp02/95/rabindranath-tagore-on-education-8-638.jpg?cb=138089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Median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172200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/>
                <a:gridCol w="1543050"/>
                <a:gridCol w="1543050"/>
                <a:gridCol w="15430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Class Interval (CI)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Exact-Limits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(f)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Cumulative Frequency 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Cumf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45-49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40-44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35-39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20-24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N=50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162800" y="1676400"/>
            <a:ext cx="17526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MedianliesCI</a:t>
            </a:r>
            <a:r>
              <a:rPr lang="en-US" dirty="0" smtClean="0"/>
              <a:t>=N/2</a:t>
            </a:r>
            <a:endParaRPr lang="en-US" dirty="0"/>
          </a:p>
        </p:txBody>
      </p:sp>
      <p:pic>
        <p:nvPicPr>
          <p:cNvPr id="14338" name="Picture 2" descr="http://image.slidesharecdn.com/ourgroupppt-131004073419-phpapp02/95/rabindranath-tagore-on-education-9-638.jpg?cb=138089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Median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Class Interval (CI)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Exact-Limits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(f)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Cumulative Frequency 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Cumf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45-49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44.5-49.5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40-44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39.5-44.5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35-39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34.5-39.5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29.5-34.5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24.5-29.5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20-24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19.5-24.5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14.5-19.5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9.5-14.5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4.5-9.5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N=50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 descr="http://image.slidesharecdn.com/ourgroupppt-131004073419-phpapp02/95/rabindranath-tagore-on-education-10-638.jpg?cb=138089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Substituting the values in the formula: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Median = L + [</a:t>
            </a:r>
            <a:r>
              <a:rPr lang="en-US" u="sng" dirty="0" smtClean="0"/>
              <a:t>N/2 –</a:t>
            </a:r>
            <a:r>
              <a:rPr lang="en-US" u="sng" dirty="0" err="1" smtClean="0"/>
              <a:t>Cumfb</a:t>
            </a:r>
            <a:r>
              <a:rPr lang="en-US" dirty="0" smtClean="0"/>
              <a:t>]  x </a:t>
            </a:r>
            <a:r>
              <a:rPr lang="en-US" dirty="0" err="1" smtClean="0"/>
              <a:t>i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err="1" smtClean="0"/>
              <a:t>fw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L = exact lower limit of the C I in which the median lies (19.5) </a:t>
            </a:r>
          </a:p>
          <a:p>
            <a:pPr>
              <a:buNone/>
            </a:pPr>
            <a:r>
              <a:rPr lang="en-US" dirty="0" err="1" smtClean="0"/>
              <a:t>Cumfb</a:t>
            </a:r>
            <a:r>
              <a:rPr lang="en-US" dirty="0" smtClean="0"/>
              <a:t>= cumulative frequency below the C I containing Median (21)</a:t>
            </a:r>
          </a:p>
          <a:p>
            <a:pPr>
              <a:buNone/>
            </a:pPr>
            <a:r>
              <a:rPr lang="en-US" dirty="0" err="1" smtClean="0"/>
              <a:t>fw</a:t>
            </a:r>
            <a:r>
              <a:rPr lang="en-US" dirty="0" smtClean="0"/>
              <a:t> = frequency within the C I containing the Median (8)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size of the C I (5)</a:t>
            </a:r>
            <a:endParaRPr lang="en-US" dirty="0"/>
          </a:p>
        </p:txBody>
      </p:sp>
      <p:pic>
        <p:nvPicPr>
          <p:cNvPr id="12290" name="Picture 2" descr="http://image.slidesharecdn.com/ourgroupppt-131004073419-phpapp02/95/rabindranath-tagore-on-education-11-638.jpg?cb=1380890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815</Words>
  <Application>Microsoft Office PowerPoint</Application>
  <PresentationFormat>On-screen Show (4:3)</PresentationFormat>
  <Paragraphs>318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Educational statistics </vt:lpstr>
      <vt:lpstr>1.1: What is Statistics?</vt:lpstr>
      <vt:lpstr>Slide 3</vt:lpstr>
      <vt:lpstr>Calculation of Mean (long method)</vt:lpstr>
      <vt:lpstr>Calculation of Mean (long method)</vt:lpstr>
      <vt:lpstr>Substituting the values in the formula:</vt:lpstr>
      <vt:lpstr>Calculation of Median</vt:lpstr>
      <vt:lpstr>Calculation of Median</vt:lpstr>
      <vt:lpstr>Substituting the values in the formula:</vt:lpstr>
      <vt:lpstr>Slide 10</vt:lpstr>
      <vt:lpstr>Mode</vt:lpstr>
      <vt:lpstr>Calculation of mode</vt:lpstr>
      <vt:lpstr>Calculation of Mode</vt:lpstr>
      <vt:lpstr>Slide 14</vt:lpstr>
      <vt:lpstr>Measures of variability</vt:lpstr>
      <vt:lpstr>Average deviation</vt:lpstr>
      <vt:lpstr>Calculate average deviation from grouped data</vt:lpstr>
      <vt:lpstr>Calculate average deviation from grouped data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statistics</dc:title>
  <dc:creator>LENOVO</dc:creator>
  <cp:lastModifiedBy>Acer</cp:lastModifiedBy>
  <cp:revision>79</cp:revision>
  <dcterms:created xsi:type="dcterms:W3CDTF">2014-09-12T17:04:59Z</dcterms:created>
  <dcterms:modified xsi:type="dcterms:W3CDTF">2015-03-03T09:14:49Z</dcterms:modified>
</cp:coreProperties>
</file>