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23"/>
  </p:notesMasterIdLst>
  <p:sldIdLst>
    <p:sldId id="256" r:id="rId2"/>
    <p:sldId id="260" r:id="rId3"/>
    <p:sldId id="257" r:id="rId4"/>
    <p:sldId id="258" r:id="rId5"/>
    <p:sldId id="261" r:id="rId6"/>
    <p:sldId id="262" r:id="rId7"/>
    <p:sldId id="263" r:id="rId8"/>
    <p:sldId id="264" r:id="rId9"/>
    <p:sldId id="265" r:id="rId10"/>
    <p:sldId id="275" r:id="rId11"/>
    <p:sldId id="266" r:id="rId12"/>
    <p:sldId id="267" r:id="rId13"/>
    <p:sldId id="268" r:id="rId14"/>
    <p:sldId id="269" r:id="rId15"/>
    <p:sldId id="276" r:id="rId16"/>
    <p:sldId id="270" r:id="rId17"/>
    <p:sldId id="271" r:id="rId18"/>
    <p:sldId id="272" r:id="rId19"/>
    <p:sldId id="273" r:id="rId20"/>
    <p:sldId id="274" r:id="rId21"/>
    <p:sldId id="277"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5" d="100"/>
          <a:sy n="65" d="100"/>
        </p:scale>
        <p:origin x="-1536" y="-10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A99BD11-EB51-4EB6-B555-A5493C9F0D1D}" type="datetimeFigureOut">
              <a:rPr lang="en-US" smtClean="0"/>
              <a:pPr/>
              <a:t>9/16/2014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7B070D7-6473-488C-A2B9-F2AA514556EB}"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p:spPr>
        <p:txBody>
          <a:bodyPr/>
          <a:lstStyle/>
          <a:p>
            <a:fld id="{E2AA9086-BFA3-4B2B-954C-8A5DCDB476C2}" type="slidenum">
              <a:rPr lang="en-US" smtClean="0"/>
              <a:pPr/>
              <a:t>6</a:t>
            </a:fld>
            <a:endParaRPr lang="en-US" smtClean="0"/>
          </a:p>
        </p:txBody>
      </p:sp>
      <p:sp>
        <p:nvSpPr>
          <p:cNvPr id="67587" name="Rectangle 2"/>
          <p:cNvSpPr>
            <a:spLocks noGrp="1" noRot="1" noChangeAspect="1" noChangeArrowheads="1" noTextEdit="1"/>
          </p:cNvSpPr>
          <p:nvPr>
            <p:ph type="sldImg"/>
          </p:nvPr>
        </p:nvSpPr>
        <p:spPr>
          <a:ln/>
        </p:spPr>
      </p:sp>
      <p:sp>
        <p:nvSpPr>
          <p:cNvPr id="6758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8" name="Date Placeholder 27"/>
          <p:cNvSpPr>
            <a:spLocks noGrp="1"/>
          </p:cNvSpPr>
          <p:nvPr>
            <p:ph type="dt" sz="half" idx="10"/>
          </p:nvPr>
        </p:nvSpPr>
        <p:spPr/>
        <p:txBody>
          <a:bodyPr/>
          <a:lstStyle>
            <a:extLst/>
          </a:lstStyle>
          <a:p>
            <a:fld id="{F3393545-1012-4379-96BF-C2DE4D8242DB}" type="datetimeFigureOut">
              <a:rPr lang="en-US" smtClean="0"/>
              <a:pPr/>
              <a:t>9/16/2014</a:t>
            </a:fld>
            <a:endParaRPr lang="en-US"/>
          </a:p>
        </p:txBody>
      </p:sp>
      <p:sp>
        <p:nvSpPr>
          <p:cNvPr id="17" name="Footer Placeholder 16"/>
          <p:cNvSpPr>
            <a:spLocks noGrp="1"/>
          </p:cNvSpPr>
          <p:nvPr>
            <p:ph type="ftr" sz="quarter" idx="11"/>
          </p:nvPr>
        </p:nvSpPr>
        <p:spPr/>
        <p:txBody>
          <a:bodyPr/>
          <a:lstStyle>
            <a:extLst/>
          </a:lstStyle>
          <a:p>
            <a:endParaRPr lang="en-US"/>
          </a:p>
        </p:txBody>
      </p:sp>
      <p:sp>
        <p:nvSpPr>
          <p:cNvPr id="29" name="Slide Number Placeholder 28"/>
          <p:cNvSpPr>
            <a:spLocks noGrp="1"/>
          </p:cNvSpPr>
          <p:nvPr>
            <p:ph type="sldNum" sz="quarter" idx="12"/>
          </p:nvPr>
        </p:nvSpPr>
        <p:spPr/>
        <p:txBody>
          <a:bodyPr/>
          <a:lstStyle>
            <a:extLst/>
          </a:lstStyle>
          <a:p>
            <a:fld id="{29E8264D-8025-451E-9952-EA9C03A2F422}" type="slidenum">
              <a:rPr lang="en-US" smtClean="0"/>
              <a:pPr/>
              <a:t>‹#›</a:t>
            </a:fld>
            <a:endParaRPr lang="en-US"/>
          </a:p>
        </p:txBody>
      </p:sp>
      <p:sp>
        <p:nvSpPr>
          <p:cNvPr id="32" name="Rectangle 31"/>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9" name="Rectangle 38"/>
          <p:cNvSpPr/>
          <p:nvPr/>
        </p:nvSpPr>
        <p:spPr>
          <a:xfrm>
            <a:off x="309558" y="680477"/>
            <a:ext cx="45720"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0" name="Rectangle 39"/>
          <p:cNvSpPr/>
          <p:nvPr/>
        </p:nvSpPr>
        <p:spPr>
          <a:xfrm>
            <a:off x="269073"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1" name="Rectangle 40"/>
          <p:cNvSpPr/>
          <p:nvPr/>
        </p:nvSpPr>
        <p:spPr>
          <a:xfrm>
            <a:off x="25002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42" name="Rectangle 41"/>
          <p:cNvSpPr/>
          <p:nvPr/>
        </p:nvSpPr>
        <p:spPr>
          <a:xfrm>
            <a:off x="221768"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8" name="Title 7"/>
          <p:cNvSpPr>
            <a:spLocks noGrp="1"/>
          </p:cNvSpPr>
          <p:nvPr>
            <p:ph type="ctrTitle"/>
          </p:nvPr>
        </p:nvSpPr>
        <p:spPr>
          <a:xfrm>
            <a:off x="914400" y="4343400"/>
            <a:ext cx="7772400" cy="1975104"/>
          </a:xfrm>
        </p:spPr>
        <p:txBody>
          <a:bodyPr/>
          <a:lstStyle>
            <a:lvl1pPr marR="9144" algn="l">
              <a:defRPr sz="4000" b="1" cap="all" spc="0" baseline="0">
                <a:effectLst>
                  <a:reflection blurRad="12700" stA="34000" endA="740" endPos="53000" dir="5400000" sy="-100000" algn="bl" rotWithShape="0"/>
                </a:effectLst>
              </a:defRPr>
            </a:lvl1pPr>
            <a:extLst/>
          </a:lstStyle>
          <a:p>
            <a:r>
              <a:rPr kumimoji="0" lang="en-US" smtClean="0"/>
              <a:t>Click to edit Master title style</a:t>
            </a:r>
            <a:endParaRPr kumimoji="0" lang="en-US"/>
          </a:p>
        </p:txBody>
      </p:sp>
      <p:sp>
        <p:nvSpPr>
          <p:cNvPr id="9" name="Subtitle 8"/>
          <p:cNvSpPr>
            <a:spLocks noGrp="1"/>
          </p:cNvSpPr>
          <p:nvPr>
            <p:ph type="subTitle" idx="1"/>
          </p:nvPr>
        </p:nvSpPr>
        <p:spPr>
          <a:xfrm>
            <a:off x="914400" y="2834640"/>
            <a:ext cx="7772400" cy="1508760"/>
          </a:xfrm>
        </p:spPr>
        <p:txBody>
          <a:bodyPr lIns="100584" tIns="45720" anchor="b"/>
          <a:lstStyle>
            <a:lvl1pPr marL="0" indent="0" algn="l">
              <a:spcBef>
                <a:spcPts val="0"/>
              </a:spcBef>
              <a:buNone/>
              <a:defRPr sz="2000">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56" name="Rectangle 55"/>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5" name="Rectangle 64"/>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6" name="Rectangle 65"/>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7" name="Rectangle 66"/>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3393545-1012-4379-96BF-C2DE4D8242DB}" type="datetimeFigureOut">
              <a:rPr lang="en-US" smtClean="0"/>
              <a:pPr/>
              <a:t>9/16/2014</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29E8264D-8025-451E-9952-EA9C03A2F42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981200" cy="5851525"/>
          </a:xfrm>
        </p:spPr>
        <p:txBody>
          <a:bodyPr vert="eaVert" anchor="ct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609600" y="274639"/>
            <a:ext cx="58674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3393545-1012-4379-96BF-C2DE4D8242DB}" type="datetimeFigureOut">
              <a:rPr lang="en-US" smtClean="0"/>
              <a:pPr/>
              <a:t>9/16/2014</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29E8264D-8025-451E-9952-EA9C03A2F42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3393545-1012-4379-96BF-C2DE4D8242DB}" type="datetimeFigureOut">
              <a:rPr lang="en-US" smtClean="0"/>
              <a:pPr/>
              <a:t>9/16/2014</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29E8264D-8025-451E-9952-EA9C03A2F42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4" name="Freeform 13"/>
          <p:cNvSpPr>
            <a:spLocks/>
          </p:cNvSpPr>
          <p:nvPr/>
        </p:nvSpPr>
        <p:spPr bwMode="auto">
          <a:xfrm>
            <a:off x="4828952" y="1073888"/>
            <a:ext cx="4322136" cy="5791200"/>
          </a:xfrm>
          <a:custGeom>
            <a:avLst>
              <a:gd name="A1" fmla="val 0"/>
              <a:gd name="A2" fmla="val 0"/>
              <a:gd name="A3" fmla="val 0"/>
              <a:gd name="A4" fmla="val 0"/>
              <a:gd name="A5" fmla="val 0"/>
              <a:gd name="A6" fmla="val 0"/>
              <a:gd name="A7" fmla="val 0"/>
              <a:gd name="A8" fmla="val 0"/>
            </a:avLst>
            <a:gdLst/>
            <a:ahLst/>
            <a:cxnLst>
              <a:cxn ang="0">
                <a:pos x="0" y="3648"/>
              </a:cxn>
              <a:cxn ang="0">
                <a:pos x="720" y="2016"/>
              </a:cxn>
              <a:cxn ang="0">
                <a:pos x="2736" y="0"/>
              </a:cxn>
              <a:cxn ang="0">
                <a:pos x="2736" y="96"/>
              </a:cxn>
              <a:cxn ang="0">
                <a:pos x="744" y="2038"/>
              </a:cxn>
              <a:cxn ang="0">
                <a:pos x="48" y="3648"/>
              </a:cxn>
              <a:cxn ang="0">
                <a:pos x="0" y="3648"/>
              </a:cxn>
            </a:cxnLst>
            <a:rect l="0" t="0" r="0" b="0"/>
            <a:pathLst>
              <a:path w="2736" h="3648">
                <a:moveTo>
                  <a:pt x="0" y="3648"/>
                </a:moveTo>
                <a:lnTo>
                  <a:pt x="720" y="2016"/>
                </a:lnTo>
                <a:lnTo>
                  <a:pt x="2736" y="672"/>
                </a:lnTo>
                <a:lnTo>
                  <a:pt x="2736" y="720"/>
                </a:lnTo>
                <a:lnTo>
                  <a:pt x="744" y="2038"/>
                </a:lnTo>
                <a:lnTo>
                  <a:pt x="48" y="3648"/>
                </a:lnTo>
                <a:lnTo>
                  <a:pt x="48" y="3648"/>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5" name="Freeform 14"/>
          <p:cNvSpPr>
            <a:spLocks/>
          </p:cNvSpPr>
          <p:nvPr/>
        </p:nvSpPr>
        <p:spPr bwMode="auto">
          <a:xfrm>
            <a:off x="373966" y="0"/>
            <a:ext cx="5514536" cy="6615332"/>
          </a:xfrm>
          <a:custGeom>
            <a:avLst>
              <a:gd name="A1" fmla="val 0"/>
              <a:gd name="A2" fmla="val 0"/>
              <a:gd name="A3" fmla="val 0"/>
              <a:gd name="A4" fmla="val 0"/>
              <a:gd name="A5" fmla="val 0"/>
              <a:gd name="A6" fmla="val 0"/>
              <a:gd name="A7" fmla="val 0"/>
              <a:gd name="A8" fmla="val 0"/>
            </a:avLst>
            <a:gdLst/>
            <a:ahLst/>
            <a:cxnLst>
              <a:cxn ang="0">
                <a:pos x="0" y="4080"/>
              </a:cxn>
              <a:cxn ang="0">
                <a:pos x="0" y="4128"/>
              </a:cxn>
              <a:cxn ang="0">
                <a:pos x="3504" y="2640"/>
              </a:cxn>
              <a:cxn ang="0">
                <a:pos x="2880" y="0"/>
              </a:cxn>
              <a:cxn ang="0">
                <a:pos x="2832" y="0"/>
              </a:cxn>
              <a:cxn ang="0">
                <a:pos x="3465" y="2619"/>
              </a:cxn>
              <a:cxn ang="0">
                <a:pos x="0" y="4080"/>
              </a:cxn>
            </a:cxnLst>
            <a:rect l="0" t="0" r="0" b="0"/>
            <a:pathLst>
              <a:path w="3504" h="4128">
                <a:moveTo>
                  <a:pt x="0" y="4080"/>
                </a:moveTo>
                <a:lnTo>
                  <a:pt x="0" y="4128"/>
                </a:lnTo>
                <a:lnTo>
                  <a:pt x="3504" y="2640"/>
                </a:lnTo>
                <a:lnTo>
                  <a:pt x="2880" y="0"/>
                </a:lnTo>
                <a:lnTo>
                  <a:pt x="2832" y="0"/>
                </a:lnTo>
                <a:lnTo>
                  <a:pt x="3465" y="2619"/>
                </a:lnTo>
                <a:lnTo>
                  <a:pt x="0" y="4080"/>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3" name="Freeform 12"/>
          <p:cNvSpPr>
            <a:spLocks/>
          </p:cNvSpPr>
          <p:nvPr/>
        </p:nvSpPr>
        <p:spPr bwMode="auto">
          <a:xfrm rot="5236414">
            <a:off x="4462128" y="1483600"/>
            <a:ext cx="4114800" cy="118872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6" name="Freeform 15"/>
          <p:cNvSpPr>
            <a:spLocks/>
          </p:cNvSpPr>
          <p:nvPr/>
        </p:nvSpPr>
        <p:spPr bwMode="auto">
          <a:xfrm>
            <a:off x="5943600" y="0"/>
            <a:ext cx="2743200" cy="4267200"/>
          </a:xfrm>
          <a:custGeom>
            <a:avLst>
              <a:gd name="A1" fmla="val 0"/>
              <a:gd name="A2" fmla="val 0"/>
              <a:gd name="A3" fmla="val 0"/>
              <a:gd name="A4" fmla="val 0"/>
              <a:gd name="A5" fmla="val 0"/>
              <a:gd name="A6" fmla="val 0"/>
              <a:gd name="A7" fmla="val 0"/>
              <a:gd name="A8" fmla="val 0"/>
            </a:avLst>
            <a:gdLst/>
            <a:ahLst/>
            <a:cxnLst>
              <a:cxn ang="0">
                <a:pos x="1104" y="0"/>
              </a:cxn>
              <a:cxn ang="0">
                <a:pos x="1728" y="0"/>
              </a:cxn>
              <a:cxn ang="0">
                <a:pos x="0" y="2688"/>
              </a:cxn>
              <a:cxn ang="0">
                <a:pos x="1104" y="0"/>
              </a:cxn>
            </a:cxnLst>
            <a:rect l="0" t="0" r="0" b="0"/>
            <a:pathLst>
              <a:path w="1728" h="2688">
                <a:moveTo>
                  <a:pt x="1104" y="0"/>
                </a:moveTo>
                <a:lnTo>
                  <a:pt x="1728" y="0"/>
                </a:lnTo>
                <a:lnTo>
                  <a:pt x="0" y="2688"/>
                </a:lnTo>
                <a:lnTo>
                  <a:pt x="110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7" name="Freeform 16"/>
          <p:cNvSpPr>
            <a:spLocks/>
          </p:cNvSpPr>
          <p:nvPr/>
        </p:nvSpPr>
        <p:spPr bwMode="auto">
          <a:xfrm>
            <a:off x="5943600" y="4267200"/>
            <a:ext cx="3200400" cy="1143000"/>
          </a:xfrm>
          <a:custGeom>
            <a:avLst>
              <a:gd name="A1" fmla="val 0"/>
              <a:gd name="A2" fmla="val 0"/>
              <a:gd name="A3" fmla="val 0"/>
              <a:gd name="A4" fmla="val 0"/>
              <a:gd name="A5" fmla="val 0"/>
              <a:gd name="A6" fmla="val 0"/>
              <a:gd name="A7" fmla="val 0"/>
              <a:gd name="A8" fmla="val 0"/>
            </a:avLst>
            <a:gdLst/>
            <a:ahLst/>
            <a:cxnLst>
              <a:cxn ang="0">
                <a:pos x="0" y="0"/>
              </a:cxn>
              <a:cxn ang="0">
                <a:pos x="2016" y="240"/>
              </a:cxn>
              <a:cxn ang="0">
                <a:pos x="2016" y="720"/>
              </a:cxn>
              <a:cxn ang="0">
                <a:pos x="0" y="0"/>
              </a:cxn>
            </a:cxnLst>
            <a:rect l="0" t="0" r="0" b="0"/>
            <a:pathLst>
              <a:path w="2016" h="720">
                <a:moveTo>
                  <a:pt x="0" y="0"/>
                </a:moveTo>
                <a:lnTo>
                  <a:pt x="2016" y="240"/>
                </a:lnTo>
                <a:lnTo>
                  <a:pt x="2016" y="720"/>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8" name="Freeform 17"/>
          <p:cNvSpPr>
            <a:spLocks/>
          </p:cNvSpPr>
          <p:nvPr/>
        </p:nvSpPr>
        <p:spPr bwMode="auto">
          <a:xfrm>
            <a:off x="5943600" y="0"/>
            <a:ext cx="1371600" cy="4267200"/>
          </a:xfrm>
          <a:custGeom>
            <a:avLst>
              <a:gd name="A1" fmla="val 0"/>
              <a:gd name="A2" fmla="val 0"/>
              <a:gd name="A3" fmla="val 0"/>
              <a:gd name="A4" fmla="val 0"/>
              <a:gd name="A5" fmla="val 0"/>
              <a:gd name="A6" fmla="val 0"/>
              <a:gd name="A7" fmla="val 0"/>
              <a:gd name="A8" fmla="val 0"/>
            </a:avLst>
            <a:gdLst/>
            <a:ahLst/>
            <a:cxnLst>
              <a:cxn ang="0">
                <a:pos x="864" y="0"/>
              </a:cxn>
              <a:cxn ang="0">
                <a:pos x="0" y="2688"/>
              </a:cxn>
              <a:cxn ang="0">
                <a:pos x="768" y="0"/>
              </a:cxn>
              <a:cxn ang="0">
                <a:pos x="864" y="0"/>
              </a:cxn>
            </a:cxnLst>
            <a:rect l="0" t="0" r="0" b="0"/>
            <a:pathLst>
              <a:path w="864" h="2688">
                <a:moveTo>
                  <a:pt x="864" y="0"/>
                </a:moveTo>
                <a:lnTo>
                  <a:pt x="0" y="2688"/>
                </a:lnTo>
                <a:lnTo>
                  <a:pt x="768" y="0"/>
                </a:lnTo>
                <a:lnTo>
                  <a:pt x="86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9" name="Freeform 18"/>
          <p:cNvSpPr>
            <a:spLocks/>
          </p:cNvSpPr>
          <p:nvPr/>
        </p:nvSpPr>
        <p:spPr bwMode="auto">
          <a:xfrm>
            <a:off x="5948363" y="4246563"/>
            <a:ext cx="2090737" cy="2611437"/>
          </a:xfrm>
          <a:custGeom>
            <a:avLst>
              <a:gd name="A1" fmla="val 0"/>
              <a:gd name="A2" fmla="val 0"/>
              <a:gd name="A3" fmla="val 0"/>
              <a:gd name="A4" fmla="val 0"/>
              <a:gd name="A5" fmla="val 0"/>
              <a:gd name="A6" fmla="val 0"/>
              <a:gd name="A7" fmla="val 0"/>
              <a:gd name="A8" fmla="val 0"/>
            </a:avLst>
            <a:gdLst/>
            <a:ahLst/>
            <a:cxnLst>
              <a:cxn ang="0">
                <a:pos x="1071" y="1645"/>
              </a:cxn>
              <a:cxn ang="0">
                <a:pos x="1317" y="1645"/>
              </a:cxn>
              <a:cxn ang="0">
                <a:pos x="0" y="0"/>
              </a:cxn>
              <a:cxn ang="0">
                <a:pos x="1071" y="1645"/>
              </a:cxn>
            </a:cxnLst>
            <a:rect l="0" t="0" r="0" b="0"/>
            <a:pathLst>
              <a:path w="1317" h="1645">
                <a:moveTo>
                  <a:pt x="1071" y="1645"/>
                </a:moveTo>
                <a:lnTo>
                  <a:pt x="1317" y="1645"/>
                </a:lnTo>
                <a:lnTo>
                  <a:pt x="0" y="0"/>
                </a:lnTo>
                <a:lnTo>
                  <a:pt x="1071" y="1645"/>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0" name="Freeform 19"/>
          <p:cNvSpPr>
            <a:spLocks/>
          </p:cNvSpPr>
          <p:nvPr/>
        </p:nvSpPr>
        <p:spPr bwMode="auto">
          <a:xfrm>
            <a:off x="5943600" y="4267200"/>
            <a:ext cx="1600200" cy="2590800"/>
          </a:xfrm>
          <a:custGeom>
            <a:avLst>
              <a:gd name="A1" fmla="val 0"/>
              <a:gd name="A2" fmla="val 0"/>
              <a:gd name="A3" fmla="val 0"/>
              <a:gd name="A4" fmla="val 0"/>
              <a:gd name="A5" fmla="val 0"/>
              <a:gd name="A6" fmla="val 0"/>
              <a:gd name="A7" fmla="val 0"/>
              <a:gd name="A8" fmla="val 0"/>
            </a:avLst>
            <a:gdLst/>
            <a:ahLst/>
            <a:cxnLst>
              <a:cxn ang="0">
                <a:pos x="1008" y="1632"/>
              </a:cxn>
              <a:cxn ang="0">
                <a:pos x="0" y="0"/>
              </a:cxn>
              <a:cxn ang="0">
                <a:pos x="960" y="1632"/>
              </a:cxn>
              <a:cxn ang="0">
                <a:pos x="1008" y="1632"/>
              </a:cxn>
            </a:cxnLst>
            <a:rect l="0" t="0" r="0" b="0"/>
            <a:pathLst>
              <a:path w="1008" h="1632">
                <a:moveTo>
                  <a:pt x="1008" y="1632"/>
                </a:moveTo>
                <a:lnTo>
                  <a:pt x="0" y="0"/>
                </a:lnTo>
                <a:lnTo>
                  <a:pt x="960" y="1632"/>
                </a:lnTo>
                <a:lnTo>
                  <a:pt x="1008"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1" name="Freeform 20"/>
          <p:cNvSpPr>
            <a:spLocks/>
          </p:cNvSpPr>
          <p:nvPr/>
        </p:nvSpPr>
        <p:spPr bwMode="auto">
          <a:xfrm>
            <a:off x="5943600" y="1371600"/>
            <a:ext cx="3200400" cy="2895600"/>
          </a:xfrm>
          <a:custGeom>
            <a:avLst>
              <a:gd name="A1" fmla="val 0"/>
              <a:gd name="A2" fmla="val 0"/>
              <a:gd name="A3" fmla="val 0"/>
              <a:gd name="A4" fmla="val 0"/>
              <a:gd name="A5" fmla="val 0"/>
              <a:gd name="A6" fmla="val 0"/>
              <a:gd name="A7" fmla="val 0"/>
              <a:gd name="A8" fmla="val 0"/>
            </a:avLst>
            <a:gdLst/>
            <a:ahLst/>
            <a:cxnLst>
              <a:cxn ang="0">
                <a:pos x="2016" y="0"/>
              </a:cxn>
              <a:cxn ang="0">
                <a:pos x="2016" y="144"/>
              </a:cxn>
              <a:cxn ang="0">
                <a:pos x="0" y="1824"/>
              </a:cxn>
              <a:cxn ang="0">
                <a:pos x="2016" y="0"/>
              </a:cxn>
            </a:cxnLst>
            <a:rect l="0" t="0" r="0" b="0"/>
            <a:pathLst>
              <a:path w="2016" h="1824">
                <a:moveTo>
                  <a:pt x="2016" y="0"/>
                </a:moveTo>
                <a:lnTo>
                  <a:pt x="2016" y="144"/>
                </a:lnTo>
                <a:lnTo>
                  <a:pt x="0" y="1824"/>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2" name="Freeform 21"/>
          <p:cNvSpPr>
            <a:spLocks/>
          </p:cNvSpPr>
          <p:nvPr/>
        </p:nvSpPr>
        <p:spPr bwMode="auto">
          <a:xfrm>
            <a:off x="5943600" y="1752600"/>
            <a:ext cx="3200400" cy="2514600"/>
          </a:xfrm>
          <a:custGeom>
            <a:avLst>
              <a:gd name="A1" fmla="val 0"/>
              <a:gd name="A2" fmla="val 0"/>
              <a:gd name="A3" fmla="val 0"/>
              <a:gd name="A4" fmla="val 0"/>
              <a:gd name="A5" fmla="val 0"/>
              <a:gd name="A6" fmla="val 0"/>
              <a:gd name="A7" fmla="val 0"/>
              <a:gd name="A8" fmla="val 0"/>
            </a:avLst>
            <a:gdLst/>
            <a:ahLst/>
            <a:cxnLst>
              <a:cxn ang="0">
                <a:pos x="2016" y="0"/>
              </a:cxn>
              <a:cxn ang="0">
                <a:pos x="0" y="1584"/>
              </a:cxn>
              <a:cxn ang="0">
                <a:pos x="2016" y="48"/>
              </a:cxn>
              <a:cxn ang="0">
                <a:pos x="2016" y="0"/>
              </a:cxn>
            </a:cxnLst>
            <a:rect l="0" t="0" r="0" b="0"/>
            <a:pathLst>
              <a:path w="2016" h="1584">
                <a:moveTo>
                  <a:pt x="2016" y="0"/>
                </a:moveTo>
                <a:lnTo>
                  <a:pt x="0" y="1584"/>
                </a:lnTo>
                <a:lnTo>
                  <a:pt x="2016" y="48"/>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3" name="Freeform 22"/>
          <p:cNvSpPr>
            <a:spLocks/>
          </p:cNvSpPr>
          <p:nvPr/>
        </p:nvSpPr>
        <p:spPr bwMode="auto">
          <a:xfrm>
            <a:off x="990600" y="4267200"/>
            <a:ext cx="4953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120" y="0"/>
              </a:cxn>
              <a:cxn ang="0">
                <a:pos x="1056" y="1632"/>
              </a:cxn>
              <a:cxn ang="0">
                <a:pos x="0" y="1632"/>
              </a:cxn>
            </a:cxnLst>
            <a:rect l="0" t="0" r="0" b="0"/>
            <a:pathLst>
              <a:path w="3120" h="1632">
                <a:moveTo>
                  <a:pt x="0" y="1632"/>
                </a:moveTo>
                <a:lnTo>
                  <a:pt x="3120" y="0"/>
                </a:lnTo>
                <a:lnTo>
                  <a:pt x="1056"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4" name="Freeform 23"/>
          <p:cNvSpPr>
            <a:spLocks/>
          </p:cNvSpPr>
          <p:nvPr/>
        </p:nvSpPr>
        <p:spPr bwMode="auto">
          <a:xfrm>
            <a:off x="533400" y="4267200"/>
            <a:ext cx="5334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360" y="0"/>
              </a:cxn>
              <a:cxn ang="0">
                <a:pos x="144" y="1632"/>
              </a:cxn>
              <a:cxn ang="0">
                <a:pos x="0" y="1632"/>
              </a:cxn>
            </a:cxnLst>
            <a:rect l="0" t="0" r="0" b="0"/>
            <a:pathLst>
              <a:path w="3360" h="1632">
                <a:moveTo>
                  <a:pt x="0" y="1632"/>
                </a:moveTo>
                <a:lnTo>
                  <a:pt x="3360" y="0"/>
                </a:lnTo>
                <a:lnTo>
                  <a:pt x="144"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5" name="Freeform 24"/>
          <p:cNvSpPr>
            <a:spLocks/>
          </p:cNvSpPr>
          <p:nvPr/>
        </p:nvSpPr>
        <p:spPr bwMode="auto">
          <a:xfrm>
            <a:off x="366824" y="2438400"/>
            <a:ext cx="5638800" cy="1828800"/>
          </a:xfrm>
          <a:custGeom>
            <a:avLst>
              <a:gd name="A1" fmla="val 0"/>
              <a:gd name="A2" fmla="val 0"/>
              <a:gd name="A3" fmla="val 0"/>
              <a:gd name="A4" fmla="val 0"/>
              <a:gd name="A5" fmla="val 0"/>
              <a:gd name="A6" fmla="val 0"/>
              <a:gd name="A7" fmla="val 0"/>
              <a:gd name="A8" fmla="val 0"/>
            </a:avLst>
            <a:gdLst/>
            <a:ahLst/>
            <a:cxnLst>
              <a:cxn ang="0">
                <a:pos x="0" y="0"/>
              </a:cxn>
              <a:cxn ang="0">
                <a:pos x="3552" y="1152"/>
              </a:cxn>
              <a:cxn ang="0">
                <a:pos x="0" y="384"/>
              </a:cxn>
              <a:cxn ang="0">
                <a:pos x="0" y="0"/>
              </a:cxn>
            </a:cxnLst>
            <a:rect l="0" t="0" r="0" b="0"/>
            <a:pathLst>
              <a:path w="3552" h="1152">
                <a:moveTo>
                  <a:pt x="0" y="0"/>
                </a:moveTo>
                <a:lnTo>
                  <a:pt x="3504" y="1152"/>
                </a:lnTo>
                <a:lnTo>
                  <a:pt x="0" y="384"/>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6" name="Freeform 25"/>
          <p:cNvSpPr>
            <a:spLocks/>
          </p:cNvSpPr>
          <p:nvPr/>
        </p:nvSpPr>
        <p:spPr bwMode="auto">
          <a:xfrm>
            <a:off x="366824" y="2133600"/>
            <a:ext cx="5638800" cy="213360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7" name="Freeform 26"/>
          <p:cNvSpPr>
            <a:spLocks/>
          </p:cNvSpPr>
          <p:nvPr/>
        </p:nvSpPr>
        <p:spPr bwMode="auto">
          <a:xfrm>
            <a:off x="4572000" y="4267200"/>
            <a:ext cx="1371600" cy="2590800"/>
          </a:xfrm>
          <a:custGeom>
            <a:avLst>
              <a:gd name="A1" fmla="val 0"/>
              <a:gd name="A2" fmla="val 0"/>
              <a:gd name="A3" fmla="val 0"/>
              <a:gd name="A4" fmla="val 0"/>
              <a:gd name="A5" fmla="val 0"/>
              <a:gd name="A6" fmla="val 0"/>
              <a:gd name="A7" fmla="val 0"/>
              <a:gd name="A8" fmla="val 0"/>
            </a:avLst>
            <a:gdLst/>
            <a:ahLst/>
            <a:cxnLst>
              <a:cxn ang="0">
                <a:pos x="0" y="1632"/>
              </a:cxn>
              <a:cxn ang="0">
                <a:pos x="96" y="1632"/>
              </a:cxn>
              <a:cxn ang="0">
                <a:pos x="864" y="0"/>
              </a:cxn>
              <a:cxn ang="0">
                <a:pos x="0" y="1632"/>
              </a:cxn>
            </a:cxnLst>
            <a:rect l="0" t="0" r="0" b="0"/>
            <a:pathLst>
              <a:path w="864" h="1632">
                <a:moveTo>
                  <a:pt x="0" y="1632"/>
                </a:moveTo>
                <a:lnTo>
                  <a:pt x="96" y="1632"/>
                </a:lnTo>
                <a:lnTo>
                  <a:pt x="864" y="0"/>
                </a:lnTo>
                <a:lnTo>
                  <a:pt x="0" y="1632"/>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3" name="Text Placeholder 2"/>
          <p:cNvSpPr>
            <a:spLocks noGrp="1"/>
          </p:cNvSpPr>
          <p:nvPr>
            <p:ph type="body" idx="1"/>
          </p:nvPr>
        </p:nvSpPr>
        <p:spPr>
          <a:xfrm>
            <a:off x="706902" y="1351672"/>
            <a:ext cx="5718048" cy="977486"/>
          </a:xfrm>
        </p:spPr>
        <p:txBody>
          <a:bodyPr lIns="82296" tIns="45720" bIns="0" anchor="t"/>
          <a:lstStyle>
            <a:lvl1pPr marL="54864" indent="0">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F3393545-1012-4379-96BF-C2DE4D8242DB}" type="datetimeFigureOut">
              <a:rPr lang="en-US" smtClean="0"/>
              <a:pPr/>
              <a:t>9/16/2014</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29E8264D-8025-451E-9952-EA9C03A2F422}" type="slidenum">
              <a:rPr lang="en-US" smtClean="0"/>
              <a:pPr/>
              <a:t>‹#›</a:t>
            </a:fld>
            <a:endParaRPr lang="en-US"/>
          </a:p>
        </p:txBody>
      </p:sp>
      <p:sp>
        <p:nvSpPr>
          <p:cNvPr id="7" name="Rectangle 6"/>
          <p:cNvSpPr/>
          <p:nvPr/>
        </p:nvSpPr>
        <p:spPr>
          <a:xfrm>
            <a:off x="363160" y="402264"/>
            <a:ext cx="850392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706902" y="512064"/>
            <a:ext cx="8156448" cy="777240"/>
          </a:xfrm>
        </p:spPr>
        <p:txBody>
          <a:bodyPr tIns="64008"/>
          <a:lstStyle>
            <a:lvl1pPr algn="l">
              <a:buNone/>
              <a:defRPr sz="3800" b="0" cap="none" spc="-150" baseline="0"/>
            </a:lvl1pPr>
            <a:extLst/>
          </a:lstStyle>
          <a:p>
            <a:r>
              <a:rPr kumimoji="0" lang="en-US" smtClean="0"/>
              <a:t>Click to edit Master title style</a:t>
            </a:r>
            <a:endParaRPr kumimoji="0" lang="en-US"/>
          </a:p>
        </p:txBody>
      </p:sp>
      <p:sp>
        <p:nvSpPr>
          <p:cNvPr id="8" name="Rectangle 7"/>
          <p:cNvSpPr/>
          <p:nvPr/>
        </p:nvSpPr>
        <p:spPr>
          <a:xfrm flipH="1">
            <a:off x="371538"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9" name="Rectangle 8"/>
          <p:cNvSpPr/>
          <p:nvPr/>
        </p:nvSpPr>
        <p:spPr>
          <a:xfrm flipH="1">
            <a:off x="411109"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0" name="Rectangle 9"/>
          <p:cNvSpPr/>
          <p:nvPr/>
        </p:nvSpPr>
        <p:spPr>
          <a:xfrm flipH="1">
            <a:off x="44845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ectangle 10"/>
          <p:cNvSpPr/>
          <p:nvPr/>
        </p:nvSpPr>
        <p:spPr>
          <a:xfrm flipH="1">
            <a:off x="476702"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2" name="Rectangle 11"/>
          <p:cNvSpPr/>
          <p:nvPr/>
        </p:nvSpPr>
        <p:spPr>
          <a:xfrm>
            <a:off x="500478" y="680477"/>
            <a:ext cx="36576"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512064"/>
            <a:ext cx="8229600" cy="9144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64344" y="1770501"/>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55344" y="1770501"/>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3393545-1012-4379-96BF-C2DE4D8242DB}" type="datetimeFigureOut">
              <a:rPr lang="en-US" smtClean="0"/>
              <a:pPr/>
              <a:t>9/16/2014</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29E8264D-8025-451E-9952-EA9C03A2F42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5" name="Rectangle 24"/>
          <p:cNvSpPr/>
          <p:nvPr/>
        </p:nvSpPr>
        <p:spPr>
          <a:xfrm>
            <a:off x="0" y="402265"/>
            <a:ext cx="886708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504824" y="512064"/>
            <a:ext cx="7772400" cy="914400"/>
          </a:xfrm>
        </p:spPr>
        <p:txBody>
          <a:bodyPr anchor="t"/>
          <a:lstStyle>
            <a:lvl1pPr>
              <a:defRPr sz="400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09750"/>
            <a:ext cx="4040188" cy="639762"/>
          </a:xfrm>
        </p:spPr>
        <p:txBody>
          <a:bodyPr anchor="ctr"/>
          <a:lstStyle>
            <a:lvl1pPr marL="73152" indent="0" algn="l">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09750"/>
            <a:ext cx="4041775" cy="639762"/>
          </a:xfrm>
        </p:spPr>
        <p:txBody>
          <a:bodyPr anchor="ctr"/>
          <a:lstStyle>
            <a:lvl1pPr marL="73152" indent="0">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459037"/>
            <a:ext cx="4040188"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459037"/>
            <a:ext cx="4041775"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F3393545-1012-4379-96BF-C2DE4D8242DB}" type="datetimeFigureOut">
              <a:rPr lang="en-US" smtClean="0"/>
              <a:pPr/>
              <a:t>9/16/2014</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29E8264D-8025-451E-9952-EA9C03A2F422}" type="slidenum">
              <a:rPr lang="en-US" smtClean="0"/>
              <a:pPr/>
              <a:t>‹#›</a:t>
            </a:fld>
            <a:endParaRPr lang="en-US"/>
          </a:p>
        </p:txBody>
      </p:sp>
      <p:sp>
        <p:nvSpPr>
          <p:cNvPr id="16" name="Rectangle 15"/>
          <p:cNvSpPr/>
          <p:nvPr/>
        </p:nvSpPr>
        <p:spPr>
          <a:xfrm>
            <a:off x="87790" y="680477"/>
            <a:ext cx="45720"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7" name="Rectangle 16"/>
          <p:cNvSpPr/>
          <p:nvPr/>
        </p:nvSpPr>
        <p:spPr>
          <a:xfrm>
            <a:off x="47305"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8" name="Rectangle 17"/>
          <p:cNvSpPr/>
          <p:nvPr/>
        </p:nvSpPr>
        <p:spPr>
          <a:xfrm>
            <a:off x="2825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9" name="Rectangle 18"/>
          <p:cNvSpPr/>
          <p:nvPr/>
        </p:nvSpPr>
        <p:spPr>
          <a:xfrm>
            <a:off x="0"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0" name="Rectangle 19"/>
          <p:cNvSpPr/>
          <p:nvPr/>
        </p:nvSpPr>
        <p:spPr>
          <a:xfrm flipH="1">
            <a:off x="149770"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1" name="Rectangle 20"/>
          <p:cNvSpPr/>
          <p:nvPr/>
        </p:nvSpPr>
        <p:spPr>
          <a:xfrm flipH="1">
            <a:off x="189341"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2" name="Rectangle 21"/>
          <p:cNvSpPr/>
          <p:nvPr/>
        </p:nvSpPr>
        <p:spPr>
          <a:xfrm flipH="1">
            <a:off x="22668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9" name="Rectangle 28"/>
          <p:cNvSpPr/>
          <p:nvPr/>
        </p:nvSpPr>
        <p:spPr>
          <a:xfrm flipH="1">
            <a:off x="254934"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30" name="Rectangle 29"/>
          <p:cNvSpPr/>
          <p:nvPr/>
        </p:nvSpPr>
        <p:spPr>
          <a:xfrm>
            <a:off x="278710" y="680477"/>
            <a:ext cx="36576"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914400" y="512064"/>
            <a:ext cx="7772400" cy="914400"/>
          </a:xfrm>
        </p:spPr>
        <p:txBody>
          <a:bodyPr/>
          <a:lstStyle>
            <a:lvl1pPr>
              <a:defRPr sz="4000" cap="none" baseline="0"/>
            </a:lvl1pPr>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F3393545-1012-4379-96BF-C2DE4D8242DB}" type="datetimeFigureOut">
              <a:rPr lang="en-US" smtClean="0"/>
              <a:pPr/>
              <a:t>9/16/2014</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29E8264D-8025-451E-9952-EA9C03A2F42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F3393545-1012-4379-96BF-C2DE4D8242DB}" type="datetimeFigureOut">
              <a:rPr lang="en-US" smtClean="0"/>
              <a:pPr/>
              <a:t>9/16/2014</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29E8264D-8025-451E-9952-EA9C03A2F42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273050"/>
            <a:ext cx="8229600" cy="1162050"/>
          </a:xfrm>
        </p:spPr>
        <p:txBody>
          <a:bodyPr anchor="ctr"/>
          <a:lstStyle>
            <a:lvl1pPr algn="l">
              <a:buNone/>
              <a:defRPr sz="3600" b="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435100"/>
            <a:ext cx="2514600" cy="4572000"/>
          </a:xfrm>
        </p:spPr>
        <p:txBody>
          <a:bodyPr/>
          <a:lstStyle>
            <a:lvl1pPr marL="54864" indent="0">
              <a:buNone/>
              <a:defRPr sz="18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429000" y="1435100"/>
            <a:ext cx="5486400"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3393545-1012-4379-96BF-C2DE4D8242DB}" type="datetimeFigureOut">
              <a:rPr lang="en-US" smtClean="0"/>
              <a:pPr/>
              <a:t>9/16/2014</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29E8264D-8025-451E-9952-EA9C03A2F42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p:nvSpPr>
        <p:spPr>
          <a:xfrm>
            <a:off x="368032" y="0"/>
            <a:ext cx="8778240" cy="1878037"/>
          </a:xfrm>
          <a:prstGeom prst="rect">
            <a:avLst/>
          </a:prstGeom>
          <a:solidFill>
            <a:srgbClr val="000000">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cxnSp>
        <p:nvCxnSpPr>
          <p:cNvPr id="9" name="Straight Connector 8"/>
          <p:cNvCxnSpPr/>
          <p:nvPr/>
        </p:nvCxnSpPr>
        <p:spPr>
          <a:xfrm flipV="1">
            <a:off x="363195" y="1885028"/>
            <a:ext cx="8782622" cy="0"/>
          </a:xfrm>
          <a:prstGeom prst="line">
            <a:avLst/>
          </a:prstGeom>
          <a:noFill/>
          <a:ln w="19050" cap="flat" cmpd="sng" algn="ctr">
            <a:solidFill>
              <a:srgbClr val="FFFFFF">
                <a:alpha val="100000"/>
              </a:srgbClr>
            </a:solidFill>
            <a:prstDash val="solid"/>
            <a:miter lim="800000"/>
          </a:ln>
          <a:effectLst/>
        </p:spPr>
        <p:style>
          <a:lnRef idx="2">
            <a:schemeClr val="accent1"/>
          </a:lnRef>
          <a:fillRef idx="0">
            <a:schemeClr val="accent1"/>
          </a:fillRef>
          <a:effectRef idx="1">
            <a:schemeClr val="accent1"/>
          </a:effectRef>
          <a:fontRef idx="minor">
            <a:schemeClr val="tx1"/>
          </a:fontRef>
        </p:style>
      </p:cxnSp>
      <p:grpSp>
        <p:nvGrpSpPr>
          <p:cNvPr id="10" name="Group 9"/>
          <p:cNvGrpSpPr/>
          <p:nvPr/>
        </p:nvGrpSpPr>
        <p:grpSpPr>
          <a:xfrm rot="5400000">
            <a:off x="8514581" y="1219200"/>
            <a:ext cx="132763" cy="128466"/>
            <a:chOff x="6668087" y="1297746"/>
            <a:chExt cx="161840" cy="156602"/>
          </a:xfrm>
        </p:grpSpPr>
        <p:cxnSp>
          <p:nvCxnSpPr>
            <p:cNvPr id="15" name="Straight Connector 14"/>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2" name="Title 1"/>
          <p:cNvSpPr>
            <a:spLocks noGrp="1"/>
          </p:cNvSpPr>
          <p:nvPr>
            <p:ph type="title"/>
          </p:nvPr>
        </p:nvSpPr>
        <p:spPr bwMode="grayWhite">
          <a:xfrm>
            <a:off x="914400" y="441251"/>
            <a:ext cx="6858000" cy="701749"/>
          </a:xfrm>
        </p:spPr>
        <p:txBody>
          <a:bodyPr anchor="b"/>
          <a:lstStyle>
            <a:lvl1pPr algn="l">
              <a:buNone/>
              <a:defRPr sz="2100" b="0"/>
            </a:lvl1pPr>
            <a:extLst/>
          </a:lstStyle>
          <a:p>
            <a:r>
              <a:rPr kumimoji="0" lang="en-US" smtClean="0"/>
              <a:t>Click to edit Master title style</a:t>
            </a:r>
            <a:endParaRPr kumimoji="0" lang="en-US"/>
          </a:p>
        </p:txBody>
      </p:sp>
      <p:sp>
        <p:nvSpPr>
          <p:cNvPr id="3" name="Picture Placeholder 2"/>
          <p:cNvSpPr>
            <a:spLocks noGrp="1"/>
          </p:cNvSpPr>
          <p:nvPr>
            <p:ph type="pic" idx="1"/>
          </p:nvPr>
        </p:nvSpPr>
        <p:spPr>
          <a:xfrm>
            <a:off x="368032" y="1893781"/>
            <a:ext cx="8778240" cy="4960144"/>
          </a:xfrm>
          <a:solidFill>
            <a:schemeClr val="bg2"/>
          </a:solidFill>
        </p:spPr>
        <p:txBody>
          <a:bodyPr/>
          <a:lstStyle>
            <a:lvl1pPr marL="0" indent="0">
              <a:buNone/>
              <a:defRPr sz="3200"/>
            </a:lvl1pPr>
            <a:extLst/>
          </a:lstStyle>
          <a:p>
            <a:r>
              <a:rPr kumimoji="0" lang="en-US" smtClean="0"/>
              <a:t>Click icon to add picture</a:t>
            </a:r>
            <a:endParaRPr kumimoji="0" lang="en-US"/>
          </a:p>
        </p:txBody>
      </p:sp>
      <p:sp>
        <p:nvSpPr>
          <p:cNvPr id="4" name="Text Placeholder 3"/>
          <p:cNvSpPr>
            <a:spLocks noGrp="1"/>
          </p:cNvSpPr>
          <p:nvPr>
            <p:ph type="body" sz="half" idx="2"/>
          </p:nvPr>
        </p:nvSpPr>
        <p:spPr bwMode="grayWhite">
          <a:xfrm>
            <a:off x="914400" y="1150144"/>
            <a:ext cx="6858000" cy="685800"/>
          </a:xfrm>
        </p:spPr>
        <p:txBody>
          <a:bodyPr/>
          <a:lstStyle>
            <a:lvl1pPr marL="27432" indent="0">
              <a:spcBef>
                <a:spcPts val="0"/>
              </a:spcBef>
              <a:buNone/>
              <a:defRPr sz="1400">
                <a:solidFill>
                  <a:srgbClr val="FFFFFF"/>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grpSp>
        <p:nvGrpSpPr>
          <p:cNvPr id="14" name="Group 13"/>
          <p:cNvGrpSpPr/>
          <p:nvPr/>
        </p:nvGrpSpPr>
        <p:grpSpPr>
          <a:xfrm rot="5400000">
            <a:off x="8666981" y="1371600"/>
            <a:ext cx="132763" cy="128466"/>
            <a:chOff x="6668087" y="1297746"/>
            <a:chExt cx="161840" cy="156602"/>
          </a:xfrm>
        </p:grpSpPr>
        <p:cxnSp>
          <p:nvCxnSpPr>
            <p:cNvPr id="11" name="Straight Connector 10"/>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18" name="Group 17"/>
          <p:cNvGrpSpPr/>
          <p:nvPr/>
        </p:nvGrpSpPr>
        <p:grpSpPr>
          <a:xfrm rot="5400000">
            <a:off x="8320088" y="1474763"/>
            <a:ext cx="132763" cy="128466"/>
            <a:chOff x="6668087" y="1297746"/>
            <a:chExt cx="161840" cy="156602"/>
          </a:xfrm>
        </p:grpSpPr>
        <p:cxnSp>
          <p:nvCxnSpPr>
            <p:cNvPr id="19" name="Straight Connector 18"/>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5" name="Date Placeholder 4"/>
          <p:cNvSpPr>
            <a:spLocks noGrp="1"/>
          </p:cNvSpPr>
          <p:nvPr>
            <p:ph type="dt" sz="half" idx="10"/>
          </p:nvPr>
        </p:nvSpPr>
        <p:spPr>
          <a:xfrm>
            <a:off x="6477000" y="55499"/>
            <a:ext cx="2133600" cy="365125"/>
          </a:xfrm>
        </p:spPr>
        <p:txBody>
          <a:bodyPr/>
          <a:lstStyle>
            <a:extLst/>
          </a:lstStyle>
          <a:p>
            <a:fld id="{F3393545-1012-4379-96BF-C2DE4D8242DB}" type="datetimeFigureOut">
              <a:rPr lang="en-US" smtClean="0"/>
              <a:pPr/>
              <a:t>9/16/2014</a:t>
            </a:fld>
            <a:endParaRPr lang="en-US"/>
          </a:p>
        </p:txBody>
      </p:sp>
      <p:sp>
        <p:nvSpPr>
          <p:cNvPr id="6" name="Footer Placeholder 5"/>
          <p:cNvSpPr>
            <a:spLocks noGrp="1"/>
          </p:cNvSpPr>
          <p:nvPr>
            <p:ph type="ftr" sz="quarter" idx="11"/>
          </p:nvPr>
        </p:nvSpPr>
        <p:spPr>
          <a:xfrm>
            <a:off x="914400" y="55499"/>
            <a:ext cx="5562600" cy="365125"/>
          </a:xfrm>
        </p:spPr>
        <p:txBody>
          <a:bodyPr/>
          <a:lstStyle>
            <a:extLst/>
          </a:lstStyle>
          <a:p>
            <a:endParaRPr lang="en-US"/>
          </a:p>
        </p:txBody>
      </p:sp>
      <p:sp>
        <p:nvSpPr>
          <p:cNvPr id="7" name="Slide Number Placeholder 6"/>
          <p:cNvSpPr>
            <a:spLocks noGrp="1"/>
          </p:cNvSpPr>
          <p:nvPr>
            <p:ph type="sldNum" sz="quarter" idx="12"/>
          </p:nvPr>
        </p:nvSpPr>
        <p:spPr>
          <a:xfrm>
            <a:off x="8610600" y="55499"/>
            <a:ext cx="457200" cy="365125"/>
          </a:xfrm>
        </p:spPr>
        <p:txBody>
          <a:bodyPr/>
          <a:lstStyle>
            <a:extLst/>
          </a:lstStyle>
          <a:p>
            <a:fld id="{29E8264D-8025-451E-9952-EA9C03A2F422}"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Rectangle 7"/>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Rectangle 8"/>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Rectangle 9"/>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ectangle 10"/>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2" name="Rectangle 11"/>
          <p:cNvSpPr/>
          <p:nvPr/>
        </p:nvSpPr>
        <p:spPr>
          <a:xfrm>
            <a:off x="309558" y="680477"/>
            <a:ext cx="45720"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5" name="Rectangle 14"/>
          <p:cNvSpPr/>
          <p:nvPr/>
        </p:nvSpPr>
        <p:spPr>
          <a:xfrm>
            <a:off x="269073" y="680477"/>
            <a:ext cx="27432"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6" name="Rectangle 15"/>
          <p:cNvSpPr/>
          <p:nvPr/>
        </p:nvSpPr>
        <p:spPr>
          <a:xfrm>
            <a:off x="250020"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7" name="Rectangle 16"/>
          <p:cNvSpPr/>
          <p:nvPr/>
        </p:nvSpPr>
        <p:spPr>
          <a:xfrm>
            <a:off x="221768"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2" name="Title Placeholder 21"/>
          <p:cNvSpPr>
            <a:spLocks noGrp="1"/>
          </p:cNvSpPr>
          <p:nvPr>
            <p:ph type="title"/>
          </p:nvPr>
        </p:nvSpPr>
        <p:spPr>
          <a:xfrm>
            <a:off x="914400" y="512064"/>
            <a:ext cx="7772400" cy="914400"/>
          </a:xfrm>
          <a:prstGeom prst="rect">
            <a:avLst/>
          </a:prstGeom>
        </p:spPr>
        <p:txBody>
          <a:bodyPr vert="horz" anchor="t">
            <a:noAutofit/>
          </a:bodyPr>
          <a:lstStyle>
            <a:extLst/>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783560"/>
            <a:ext cx="7772400" cy="4572000"/>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477000" y="6416675"/>
            <a:ext cx="2133600" cy="365125"/>
          </a:xfrm>
          <a:prstGeom prst="rect">
            <a:avLst/>
          </a:prstGeom>
        </p:spPr>
        <p:txBody>
          <a:bodyPr vert="horz" anchor="b"/>
          <a:lstStyle>
            <a:lvl1pPr algn="l" eaLnBrk="1" latinLnBrk="0" hangingPunct="1">
              <a:defRPr kumimoji="0" sz="1100">
                <a:solidFill>
                  <a:schemeClr val="tx2"/>
                </a:solidFill>
              </a:defRPr>
            </a:lvl1pPr>
            <a:extLst/>
          </a:lstStyle>
          <a:p>
            <a:fld id="{F3393545-1012-4379-96BF-C2DE4D8242DB}" type="datetimeFigureOut">
              <a:rPr lang="en-US" smtClean="0"/>
              <a:pPr/>
              <a:t>9/16/2014</a:t>
            </a:fld>
            <a:endParaRPr lang="en-US"/>
          </a:p>
        </p:txBody>
      </p:sp>
      <p:sp>
        <p:nvSpPr>
          <p:cNvPr id="3" name="Footer Placeholder 2"/>
          <p:cNvSpPr>
            <a:spLocks noGrp="1"/>
          </p:cNvSpPr>
          <p:nvPr>
            <p:ph type="ftr" sz="quarter" idx="3"/>
          </p:nvPr>
        </p:nvSpPr>
        <p:spPr>
          <a:xfrm>
            <a:off x="914400" y="6416675"/>
            <a:ext cx="5562600" cy="365125"/>
          </a:xfrm>
          <a:prstGeom prst="rect">
            <a:avLst/>
          </a:prstGeom>
        </p:spPr>
        <p:txBody>
          <a:bodyPr vert="horz" anchor="b"/>
          <a:lstStyle>
            <a:lvl1pPr algn="r" eaLnBrk="1" latinLnBrk="0" hangingPunct="1">
              <a:defRPr kumimoji="0" sz="1100">
                <a:solidFill>
                  <a:schemeClr val="tx2"/>
                </a:solidFill>
              </a:defRPr>
            </a:lvl1pPr>
            <a:extLst/>
          </a:lstStyle>
          <a:p>
            <a:endParaRPr lang="en-US"/>
          </a:p>
        </p:txBody>
      </p:sp>
      <p:sp>
        <p:nvSpPr>
          <p:cNvPr id="23" name="Slide Number Placeholder 22"/>
          <p:cNvSpPr>
            <a:spLocks noGrp="1"/>
          </p:cNvSpPr>
          <p:nvPr>
            <p:ph type="sldNum" sz="quarter" idx="4"/>
          </p:nvPr>
        </p:nvSpPr>
        <p:spPr>
          <a:xfrm>
            <a:off x="8610600" y="6416675"/>
            <a:ext cx="457200" cy="365125"/>
          </a:xfrm>
          <a:prstGeom prst="rect">
            <a:avLst/>
          </a:prstGeom>
        </p:spPr>
        <p:txBody>
          <a:bodyPr vert="horz" anchor="b"/>
          <a:lstStyle>
            <a:lvl1pPr algn="l" eaLnBrk="1" latinLnBrk="0" hangingPunct="1">
              <a:defRPr kumimoji="0" sz="1200">
                <a:solidFill>
                  <a:schemeClr val="tx2"/>
                </a:solidFill>
              </a:defRPr>
            </a:lvl1pPr>
            <a:extLst/>
          </a:lstStyle>
          <a:p>
            <a:fld id="{29E8264D-8025-451E-9952-EA9C03A2F422}"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rtl="0" eaLnBrk="1" latinLnBrk="0" hangingPunct="1">
        <a:spcBef>
          <a:spcPct val="0"/>
        </a:spcBef>
        <a:buNone/>
        <a:defRPr kumimoji="0" sz="4000" kern="1200" spc="-100" baseline="0">
          <a:solidFill>
            <a:schemeClr val="tx2">
              <a:satMod val="200000"/>
            </a:schemeClr>
          </a:solidFill>
          <a:latin typeface="+mj-lt"/>
          <a:ea typeface="+mj-ea"/>
          <a:cs typeface="+mj-cs"/>
        </a:defRPr>
      </a:lvl1pPr>
      <a:extLst/>
    </p:titleStyle>
    <p:bodyStyle>
      <a:lvl1pPr marL="411480" indent="-342900" algn="l" rtl="0" eaLnBrk="1" latinLnBrk="0" hangingPunct="1">
        <a:spcBef>
          <a:spcPts val="700"/>
        </a:spcBef>
        <a:buClr>
          <a:schemeClr val="tx2"/>
        </a:buClr>
        <a:buSzPct val="95000"/>
        <a:buFont typeface="Wingdings"/>
        <a:buChar char=""/>
        <a:defRPr kumimoji="0" sz="3000" kern="1200">
          <a:solidFill>
            <a:schemeClr val="tx1"/>
          </a:solidFill>
          <a:latin typeface="+mn-lt"/>
          <a:ea typeface="+mn-ea"/>
          <a:cs typeface="+mn-cs"/>
        </a:defRPr>
      </a:lvl1pPr>
      <a:lvl2pPr marL="740664" indent="-285750" algn="l" rtl="0" eaLnBrk="1" latinLnBrk="0" hangingPunct="1">
        <a:spcBef>
          <a:spcPct val="20000"/>
        </a:spcBef>
        <a:buClr>
          <a:schemeClr val="accent2"/>
        </a:buClr>
        <a:buSzPct val="90000"/>
        <a:buFont typeface="Wingdings"/>
        <a:buChar char=""/>
        <a:defRPr kumimoji="0" sz="2600" kern="1200">
          <a:solidFill>
            <a:schemeClr val="tx1"/>
          </a:solidFill>
          <a:latin typeface="+mn-lt"/>
          <a:ea typeface="+mn-ea"/>
          <a:cs typeface="+mn-cs"/>
        </a:defRPr>
      </a:lvl2pPr>
      <a:lvl3pPr marL="996696" indent="-228600" algn="l" rtl="0" eaLnBrk="1" latinLnBrk="0" hangingPunct="1">
        <a:spcBef>
          <a:spcPct val="20000"/>
        </a:spcBef>
        <a:buClr>
          <a:schemeClr val="accent2"/>
        </a:buClr>
        <a:buFont typeface="Wingdings 2"/>
        <a:buChar char=""/>
        <a:defRPr kumimoji="0" sz="2400" kern="1200">
          <a:solidFill>
            <a:schemeClr val="tx1"/>
          </a:solidFill>
          <a:latin typeface="+mn-lt"/>
          <a:ea typeface="+mn-ea"/>
          <a:cs typeface="+mn-cs"/>
        </a:defRPr>
      </a:lvl3pPr>
      <a:lvl4pPr marL="1261872" indent="-228600" algn="l" rtl="0" eaLnBrk="1" latinLnBrk="0" hangingPunct="1">
        <a:spcBef>
          <a:spcPct val="20000"/>
        </a:spcBef>
        <a:buClr>
          <a:schemeClr val="accent3"/>
        </a:buClr>
        <a:buFont typeface="Wingdings 3"/>
        <a:buChar char=""/>
        <a:defRPr kumimoji="0" sz="2200" kern="1200">
          <a:solidFill>
            <a:schemeClr val="tx1"/>
          </a:solidFill>
          <a:latin typeface="+mn-lt"/>
          <a:ea typeface="+mn-ea"/>
          <a:cs typeface="+mn-cs"/>
        </a:defRPr>
      </a:lvl4pPr>
      <a:lvl5pPr marL="1481328" indent="-210312" algn="l" rtl="0" eaLnBrk="1" latinLnBrk="0" hangingPunct="1">
        <a:spcBef>
          <a:spcPct val="20000"/>
        </a:spcBef>
        <a:buClr>
          <a:schemeClr val="accent3"/>
        </a:buClr>
        <a:buFont typeface="Wingdings 2"/>
        <a:buChar char=""/>
        <a:defRPr kumimoji="0" sz="2000" kern="1200">
          <a:solidFill>
            <a:schemeClr val="tx1"/>
          </a:solidFill>
          <a:latin typeface="+mn-lt"/>
          <a:ea typeface="+mn-ea"/>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hyperlink" Target="http://www.clipart.com/en/close-up?o=5804456&amp;a=p&amp;q=adolescence&amp;k_mode=all&amp;s=1&amp;e=18&amp;show=&amp;c=&amp;cid=&amp;findincat=&amp;g=&amp;cc=4:26:38:0:0:0:33&amp;page=1&amp;k_exc=&amp;pubid=&amp;color=&amp;b=k&amp;date="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914400"/>
            <a:ext cx="7772400" cy="1470025"/>
          </a:xfrm>
        </p:spPr>
        <p:txBody>
          <a:bodyPr>
            <a:normAutofit/>
          </a:bodyPr>
          <a:lstStyle/>
          <a:p>
            <a:r>
              <a:rPr lang="en-US" dirty="0" smtClean="0"/>
              <a:t>Human Growth and Development</a:t>
            </a:r>
            <a:endParaRPr lang="en-US" dirty="0"/>
          </a:p>
        </p:txBody>
      </p:sp>
      <p:sp>
        <p:nvSpPr>
          <p:cNvPr id="3" name="Subtitle 2"/>
          <p:cNvSpPr>
            <a:spLocks noGrp="1"/>
          </p:cNvSpPr>
          <p:nvPr>
            <p:ph type="subTitle" idx="1"/>
          </p:nvPr>
        </p:nvSpPr>
        <p:spPr>
          <a:xfrm>
            <a:off x="1371600" y="2514600"/>
            <a:ext cx="6400800" cy="1752600"/>
          </a:xfrm>
        </p:spPr>
        <p:txBody>
          <a:bodyPr/>
          <a:lstStyle/>
          <a:p>
            <a:r>
              <a:rPr lang="en-US" dirty="0" smtClean="0"/>
              <a:t>Unit II</a:t>
            </a:r>
            <a:endParaRPr lang="en-US" dirty="0"/>
          </a:p>
        </p:txBody>
      </p:sp>
      <p:pic>
        <p:nvPicPr>
          <p:cNvPr id="1026" name="Picture 2" descr="C:\Users\LENOVO\Desktop\education\images.jpg"/>
          <p:cNvPicPr>
            <a:picLocks noChangeAspect="1" noChangeArrowheads="1"/>
          </p:cNvPicPr>
          <p:nvPr/>
        </p:nvPicPr>
        <p:blipFill>
          <a:blip r:embed="rId2"/>
          <a:srcRect/>
          <a:stretch>
            <a:fillRect/>
          </a:stretch>
        </p:blipFill>
        <p:spPr bwMode="auto">
          <a:xfrm>
            <a:off x="2209800" y="3352800"/>
            <a:ext cx="4953000" cy="2590800"/>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Educational implication of infancy stage</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Children should be given opportunity to develop good habits through constant practice, repetition and conditioning like self feeding, toilet training, dressing etc</a:t>
            </a:r>
          </a:p>
          <a:p>
            <a:r>
              <a:rPr lang="en-US" dirty="0" smtClean="0"/>
              <a:t>They should be able to manipulate objects by allowing them to touch, play, break and construct to experience  and develop ideas of form, shape, size and color.</a:t>
            </a:r>
          </a:p>
          <a:p>
            <a:r>
              <a:rPr lang="en-US" dirty="0" smtClean="0"/>
              <a:t>The home and family environment should be conducive for full development</a:t>
            </a:r>
          </a:p>
          <a:p>
            <a:r>
              <a:rPr lang="en-US" dirty="0" smtClean="0"/>
              <a:t>Parents love and affection necessary for emotional stability</a:t>
            </a:r>
          </a:p>
          <a:p>
            <a:r>
              <a:rPr lang="en-US" dirty="0" smtClean="0"/>
              <a:t>The children's questions must be properly attended to</a:t>
            </a:r>
          </a:p>
          <a:p>
            <a:r>
              <a:rPr lang="en-US" dirty="0" smtClean="0"/>
              <a:t>Speech training and simple stories should be told so the child is given opportunity to listen, imitate to facilitate his power of expression</a:t>
            </a:r>
          </a:p>
          <a:p>
            <a:r>
              <a:rPr lang="en-US" dirty="0" smtClean="0"/>
              <a:t>Unhealthy behavior should be avoided and ignored</a:t>
            </a:r>
          </a:p>
          <a:p>
            <a:r>
              <a:rPr lang="en-US" dirty="0" smtClean="0"/>
              <a:t>Should not impose or pressurize in doing intellectual tasks</a:t>
            </a: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533400" y="457200"/>
            <a:ext cx="8229600" cy="1371600"/>
          </a:xfrm>
        </p:spPr>
        <p:txBody>
          <a:bodyPr/>
          <a:lstStyle/>
          <a:p>
            <a:pPr eaLnBrk="1" hangingPunct="1"/>
            <a:r>
              <a:rPr lang="en-US" smtClean="0"/>
              <a:t>Early Childhood</a:t>
            </a:r>
          </a:p>
        </p:txBody>
      </p:sp>
      <p:sp>
        <p:nvSpPr>
          <p:cNvPr id="11267" name="Rectangle 3"/>
          <p:cNvSpPr>
            <a:spLocks noGrp="1" noChangeArrowheads="1"/>
          </p:cNvSpPr>
          <p:nvPr>
            <p:ph type="body" idx="1"/>
          </p:nvPr>
        </p:nvSpPr>
        <p:spPr/>
        <p:txBody>
          <a:bodyPr/>
          <a:lstStyle/>
          <a:p>
            <a:pPr eaLnBrk="1" hangingPunct="1">
              <a:lnSpc>
                <a:spcPct val="90000"/>
              </a:lnSpc>
            </a:pPr>
            <a:r>
              <a:rPr lang="en-US" sz="2400" dirty="0" smtClean="0"/>
              <a:t>Age: </a:t>
            </a:r>
            <a:r>
              <a:rPr lang="en-US" sz="2400" dirty="0" smtClean="0"/>
              <a:t>3-6 </a:t>
            </a:r>
            <a:r>
              <a:rPr lang="en-US" sz="2400" dirty="0" smtClean="0"/>
              <a:t>years old </a:t>
            </a:r>
          </a:p>
          <a:p>
            <a:pPr eaLnBrk="1" hangingPunct="1">
              <a:lnSpc>
                <a:spcPct val="90000"/>
              </a:lnSpc>
            </a:pPr>
            <a:r>
              <a:rPr lang="en-US" sz="2400" dirty="0" smtClean="0"/>
              <a:t>Conflict:</a:t>
            </a:r>
          </a:p>
          <a:p>
            <a:pPr lvl="1" eaLnBrk="1" hangingPunct="1">
              <a:lnSpc>
                <a:spcPct val="90000"/>
              </a:lnSpc>
            </a:pPr>
            <a:r>
              <a:rPr lang="en-US" sz="2000" dirty="0" smtClean="0"/>
              <a:t>Toddler 1 to 3 years - Autonomy vs. shame and doubt</a:t>
            </a:r>
          </a:p>
          <a:p>
            <a:pPr lvl="1" eaLnBrk="1" hangingPunct="1">
              <a:lnSpc>
                <a:spcPct val="90000"/>
              </a:lnSpc>
            </a:pPr>
            <a:r>
              <a:rPr lang="en-US" sz="2000" dirty="0" smtClean="0"/>
              <a:t>Preschool 3 to 6 years – Initiative vs. guilt</a:t>
            </a:r>
          </a:p>
          <a:p>
            <a:pPr eaLnBrk="1" hangingPunct="1">
              <a:lnSpc>
                <a:spcPct val="90000"/>
              </a:lnSpc>
            </a:pPr>
            <a:r>
              <a:rPr lang="en-US" sz="2400" b="1" dirty="0" smtClean="0"/>
              <a:t>Physical development </a:t>
            </a:r>
            <a:r>
              <a:rPr lang="en-US" sz="2400" dirty="0" smtClean="0"/>
              <a:t>– growth slower than in infancy. Muscle coordination allows the child to run, climb, move freely. Can write, draw, use a fork and knife</a:t>
            </a:r>
          </a:p>
          <a:p>
            <a:pPr eaLnBrk="1" hangingPunct="1">
              <a:lnSpc>
                <a:spcPct val="90000"/>
              </a:lnSpc>
            </a:pPr>
            <a:r>
              <a:rPr lang="en-US" sz="2400" b="1" dirty="0" smtClean="0"/>
              <a:t>Mental development </a:t>
            </a:r>
            <a:r>
              <a:rPr lang="en-US" sz="2400" dirty="0" smtClean="0"/>
              <a:t>– verbal growth progresses, short attention span, at end of stage ask questions, recognize letters, and some words</a:t>
            </a:r>
          </a:p>
        </p:txBody>
      </p:sp>
      <p:pic>
        <p:nvPicPr>
          <p:cNvPr id="12292" name="Picture 5" descr="http://images.clipart.com/thb/thb8/PH/pub5361-070523/41808265.thb.jpg?1001637987"/>
          <p:cNvPicPr>
            <a:picLocks noChangeAspect="1" noChangeArrowheads="1"/>
          </p:cNvPicPr>
          <p:nvPr/>
        </p:nvPicPr>
        <p:blipFill>
          <a:blip r:embed="rId2"/>
          <a:srcRect/>
          <a:stretch>
            <a:fillRect/>
          </a:stretch>
        </p:blipFill>
        <p:spPr bwMode="auto">
          <a:xfrm>
            <a:off x="7216775" y="0"/>
            <a:ext cx="1774825" cy="26670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1267">
                                            <p:txEl>
                                              <p:pRg st="1" end="1"/>
                                            </p:txEl>
                                          </p:spTgt>
                                        </p:tgtEl>
                                        <p:attrNameLst>
                                          <p:attrName>style.visibility</p:attrName>
                                        </p:attrNameLst>
                                      </p:cBhvr>
                                      <p:to>
                                        <p:strVal val="visible"/>
                                      </p:to>
                                    </p:set>
                                    <p:animEffect transition="in" filter="blinds(horizontal)">
                                      <p:cBhvr>
                                        <p:cTn id="7" dur="500"/>
                                        <p:tgtEl>
                                          <p:spTgt spid="11267">
                                            <p:txEl>
                                              <p:pRg st="1" end="1"/>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11267">
                                            <p:txEl>
                                              <p:pRg st="2" end="2"/>
                                            </p:txEl>
                                          </p:spTgt>
                                        </p:tgtEl>
                                        <p:attrNameLst>
                                          <p:attrName>style.visibility</p:attrName>
                                        </p:attrNameLst>
                                      </p:cBhvr>
                                      <p:to>
                                        <p:strVal val="visible"/>
                                      </p:to>
                                    </p:set>
                                    <p:animEffect transition="in" filter="blinds(horizontal)">
                                      <p:cBhvr>
                                        <p:cTn id="10" dur="500"/>
                                        <p:tgtEl>
                                          <p:spTgt spid="11267">
                                            <p:txEl>
                                              <p:pRg st="2" end="2"/>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11267">
                                            <p:txEl>
                                              <p:pRg st="3" end="3"/>
                                            </p:txEl>
                                          </p:spTgt>
                                        </p:tgtEl>
                                        <p:attrNameLst>
                                          <p:attrName>style.visibility</p:attrName>
                                        </p:attrNameLst>
                                      </p:cBhvr>
                                      <p:to>
                                        <p:strVal val="visible"/>
                                      </p:to>
                                    </p:set>
                                    <p:animEffect transition="in" filter="blinds(horizontal)">
                                      <p:cBhvr>
                                        <p:cTn id="13" dur="500"/>
                                        <p:tgtEl>
                                          <p:spTgt spid="11267">
                                            <p:txEl>
                                              <p:pRg st="3" end="3"/>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5" presetClass="entr" presetSubtype="10" fill="hold" nodeType="clickEffect">
                                  <p:stCondLst>
                                    <p:cond delay="0"/>
                                  </p:stCondLst>
                                  <p:childTnLst>
                                    <p:set>
                                      <p:cBhvr>
                                        <p:cTn id="17" dur="1" fill="hold">
                                          <p:stCondLst>
                                            <p:cond delay="0"/>
                                          </p:stCondLst>
                                        </p:cTn>
                                        <p:tgtEl>
                                          <p:spTgt spid="11267">
                                            <p:txEl>
                                              <p:pRg st="4" end="4"/>
                                            </p:txEl>
                                          </p:spTgt>
                                        </p:tgtEl>
                                        <p:attrNameLst>
                                          <p:attrName>style.visibility</p:attrName>
                                        </p:attrNameLst>
                                      </p:cBhvr>
                                      <p:to>
                                        <p:strVal val="visible"/>
                                      </p:to>
                                    </p:set>
                                    <p:animEffect transition="in" filter="checkerboard(across)">
                                      <p:cBhvr>
                                        <p:cTn id="18" dur="500"/>
                                        <p:tgtEl>
                                          <p:spTgt spid="11267">
                                            <p:txEl>
                                              <p:pRg st="4" end="4"/>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5" presetClass="entr" presetSubtype="10" fill="hold" nodeType="clickEffect">
                                  <p:stCondLst>
                                    <p:cond delay="0"/>
                                  </p:stCondLst>
                                  <p:childTnLst>
                                    <p:set>
                                      <p:cBhvr>
                                        <p:cTn id="22" dur="1" fill="hold">
                                          <p:stCondLst>
                                            <p:cond delay="0"/>
                                          </p:stCondLst>
                                        </p:cTn>
                                        <p:tgtEl>
                                          <p:spTgt spid="11267">
                                            <p:txEl>
                                              <p:pRg st="5" end="5"/>
                                            </p:txEl>
                                          </p:spTgt>
                                        </p:tgtEl>
                                        <p:attrNameLst>
                                          <p:attrName>style.visibility</p:attrName>
                                        </p:attrNameLst>
                                      </p:cBhvr>
                                      <p:to>
                                        <p:strVal val="visible"/>
                                      </p:to>
                                    </p:set>
                                    <p:animEffect transition="in" filter="checkerboard(across)">
                                      <p:cBhvr>
                                        <p:cTn id="23" dur="500"/>
                                        <p:tgtEl>
                                          <p:spTgt spid="1126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r>
              <a:rPr lang="en-US" smtClean="0"/>
              <a:t>Early Childhood</a:t>
            </a:r>
          </a:p>
        </p:txBody>
      </p:sp>
      <p:sp>
        <p:nvSpPr>
          <p:cNvPr id="12291" name="Rectangle 3"/>
          <p:cNvSpPr>
            <a:spLocks noGrp="1" noChangeArrowheads="1"/>
          </p:cNvSpPr>
          <p:nvPr>
            <p:ph type="body" idx="1"/>
          </p:nvPr>
        </p:nvSpPr>
        <p:spPr/>
        <p:txBody>
          <a:bodyPr/>
          <a:lstStyle/>
          <a:p>
            <a:pPr eaLnBrk="1" hangingPunct="1">
              <a:lnSpc>
                <a:spcPct val="80000"/>
              </a:lnSpc>
            </a:pPr>
            <a:r>
              <a:rPr lang="en-US" sz="2800" b="1" smtClean="0"/>
              <a:t>Emotional development </a:t>
            </a:r>
            <a:r>
              <a:rPr lang="en-US" sz="2800" smtClean="0"/>
              <a:t>– develop self-awareness and recognize the effect they have on other people and things.  Children feel impatience and frustration as they try to do things beyond their abilities.  This lead to temper tantrums (the terrible two’s)</a:t>
            </a:r>
          </a:p>
          <a:p>
            <a:pPr eaLnBrk="1" hangingPunct="1">
              <a:lnSpc>
                <a:spcPct val="80000"/>
              </a:lnSpc>
            </a:pPr>
            <a:r>
              <a:rPr lang="en-US" sz="2800" b="1" smtClean="0"/>
              <a:t>Social development </a:t>
            </a:r>
            <a:r>
              <a:rPr lang="en-US" sz="2800" smtClean="0"/>
              <a:t>– at beginning of stage very self-centered one year old to sociable six year old.  Strong attachment to parents.  Needs are food, shelter, protection, love and security.</a:t>
            </a:r>
          </a:p>
          <a:p>
            <a:pPr eaLnBrk="1" hangingPunct="1">
              <a:lnSpc>
                <a:spcPct val="80000"/>
              </a:lnSpc>
            </a:pPr>
            <a:endParaRPr lang="en-US" sz="2800" smtClean="0"/>
          </a:p>
          <a:p>
            <a:pPr eaLnBrk="1" hangingPunct="1">
              <a:lnSpc>
                <a:spcPct val="80000"/>
              </a:lnSpc>
            </a:pPr>
            <a:endParaRPr lang="en-US" sz="280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2291">
                                            <p:txEl>
                                              <p:pRg st="0" end="0"/>
                                            </p:txEl>
                                          </p:spTgt>
                                        </p:tgtEl>
                                        <p:attrNameLst>
                                          <p:attrName>style.visibility</p:attrName>
                                        </p:attrNameLst>
                                      </p:cBhvr>
                                      <p:to>
                                        <p:strVal val="visible"/>
                                      </p:to>
                                    </p:set>
                                    <p:anim calcmode="lin" valueType="num">
                                      <p:cBhvr additive="base">
                                        <p:cTn id="7" dur="500" fill="hold"/>
                                        <p:tgtEl>
                                          <p:spTgt spid="1229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229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2291">
                                            <p:txEl>
                                              <p:pRg st="1" end="1"/>
                                            </p:txEl>
                                          </p:spTgt>
                                        </p:tgtEl>
                                        <p:attrNameLst>
                                          <p:attrName>style.visibility</p:attrName>
                                        </p:attrNameLst>
                                      </p:cBhvr>
                                      <p:to>
                                        <p:strVal val="visible"/>
                                      </p:to>
                                    </p:set>
                                    <p:anim calcmode="lin" valueType="num">
                                      <p:cBhvr additive="base">
                                        <p:cTn id="13" dur="500" fill="hold"/>
                                        <p:tgtEl>
                                          <p:spTgt spid="12291">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2291">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eaLnBrk="1" hangingPunct="1"/>
            <a:r>
              <a:rPr lang="en-US" smtClean="0"/>
              <a:t>Late Childhood</a:t>
            </a:r>
          </a:p>
        </p:txBody>
      </p:sp>
      <p:sp>
        <p:nvSpPr>
          <p:cNvPr id="13315" name="Rectangle 3"/>
          <p:cNvSpPr>
            <a:spLocks noGrp="1" noChangeArrowheads="1"/>
          </p:cNvSpPr>
          <p:nvPr>
            <p:ph type="body" idx="1"/>
          </p:nvPr>
        </p:nvSpPr>
        <p:spPr/>
        <p:txBody>
          <a:bodyPr/>
          <a:lstStyle/>
          <a:p>
            <a:pPr eaLnBrk="1" hangingPunct="1">
              <a:lnSpc>
                <a:spcPct val="90000"/>
              </a:lnSpc>
            </a:pPr>
            <a:r>
              <a:rPr lang="en-US" sz="2400" smtClean="0"/>
              <a:t>Age: 6-12 years old</a:t>
            </a:r>
          </a:p>
          <a:p>
            <a:pPr eaLnBrk="1" hangingPunct="1">
              <a:lnSpc>
                <a:spcPct val="90000"/>
              </a:lnSpc>
            </a:pPr>
            <a:r>
              <a:rPr lang="en-US" sz="2400" smtClean="0"/>
              <a:t>Conflict – Industry vs. inferiority</a:t>
            </a:r>
          </a:p>
          <a:p>
            <a:pPr eaLnBrk="1" hangingPunct="1">
              <a:lnSpc>
                <a:spcPct val="90000"/>
              </a:lnSpc>
            </a:pPr>
            <a:r>
              <a:rPr lang="en-US" sz="2400" b="1" smtClean="0"/>
              <a:t>Physical development</a:t>
            </a:r>
            <a:r>
              <a:rPr lang="en-US" sz="2400" smtClean="0"/>
              <a:t>– slow but steady.  Muscle coordination is well developed and children can engage in physical activity that require complex motor-sensory coordination</a:t>
            </a:r>
          </a:p>
          <a:p>
            <a:pPr eaLnBrk="1" hangingPunct="1">
              <a:lnSpc>
                <a:spcPct val="90000"/>
              </a:lnSpc>
            </a:pPr>
            <a:r>
              <a:rPr lang="en-US" sz="2400" b="1" smtClean="0"/>
              <a:t>Mental development </a:t>
            </a:r>
            <a:r>
              <a:rPr lang="en-US" sz="2400" smtClean="0"/>
              <a:t>– developing quickly and much of the child’s life centers around school.  Reading and writing skills are learned, understand abstract concepts like honesty, loyalty, values and morals</a:t>
            </a:r>
          </a:p>
        </p:txBody>
      </p:sp>
      <p:pic>
        <p:nvPicPr>
          <p:cNvPr id="14340" name="Picture 7" descr="http://images.clipart.com/thb/thb14/CL/3D/041906_1/33361950.thb.jpg?boy_girl_eating_school_lunch_pt_res"/>
          <p:cNvPicPr>
            <a:picLocks noChangeAspect="1" noChangeArrowheads="1"/>
          </p:cNvPicPr>
          <p:nvPr/>
        </p:nvPicPr>
        <p:blipFill>
          <a:blip r:embed="rId2"/>
          <a:srcRect/>
          <a:stretch>
            <a:fillRect/>
          </a:stretch>
        </p:blipFill>
        <p:spPr bwMode="auto">
          <a:xfrm>
            <a:off x="5791200" y="381000"/>
            <a:ext cx="2876550" cy="198071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13315">
                                            <p:txEl>
                                              <p:pRg st="1" end="1"/>
                                            </p:txEl>
                                          </p:spTgt>
                                        </p:tgtEl>
                                        <p:attrNameLst>
                                          <p:attrName>style.visibility</p:attrName>
                                        </p:attrNameLst>
                                      </p:cBhvr>
                                      <p:to>
                                        <p:strVal val="visible"/>
                                      </p:to>
                                    </p:set>
                                    <p:animEffect transition="in" filter="box(in)">
                                      <p:cBhvr>
                                        <p:cTn id="7" dur="500"/>
                                        <p:tgtEl>
                                          <p:spTgt spid="1331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3315">
                                            <p:txEl>
                                              <p:pRg st="2" end="2"/>
                                            </p:txEl>
                                          </p:spTgt>
                                        </p:tgtEl>
                                        <p:attrNameLst>
                                          <p:attrName>style.visibility</p:attrName>
                                        </p:attrNameLst>
                                      </p:cBhvr>
                                      <p:to>
                                        <p:strVal val="visible"/>
                                      </p:to>
                                    </p:set>
                                    <p:animEffect transition="in" filter="blinds(horizontal)">
                                      <p:cBhvr>
                                        <p:cTn id="12" dur="500"/>
                                        <p:tgtEl>
                                          <p:spTgt spid="1331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13315">
                                            <p:txEl>
                                              <p:pRg st="3" end="3"/>
                                            </p:txEl>
                                          </p:spTgt>
                                        </p:tgtEl>
                                        <p:attrNameLst>
                                          <p:attrName>style.visibility</p:attrName>
                                        </p:attrNameLst>
                                      </p:cBhvr>
                                      <p:to>
                                        <p:strVal val="visible"/>
                                      </p:to>
                                    </p:set>
                                    <p:animEffect transition="in" filter="box(in)">
                                      <p:cBhvr>
                                        <p:cTn id="17" dur="500"/>
                                        <p:tgtEl>
                                          <p:spTgt spid="1331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eaLnBrk="1" hangingPunct="1"/>
            <a:r>
              <a:rPr lang="en-US" smtClean="0"/>
              <a:t>Late Childhood</a:t>
            </a:r>
          </a:p>
        </p:txBody>
      </p:sp>
      <p:sp>
        <p:nvSpPr>
          <p:cNvPr id="14339" name="Rectangle 3"/>
          <p:cNvSpPr>
            <a:spLocks noGrp="1" noChangeArrowheads="1"/>
          </p:cNvSpPr>
          <p:nvPr>
            <p:ph type="body" idx="1"/>
          </p:nvPr>
        </p:nvSpPr>
        <p:spPr/>
        <p:txBody>
          <a:bodyPr/>
          <a:lstStyle/>
          <a:p>
            <a:pPr eaLnBrk="1" hangingPunct="1">
              <a:lnSpc>
                <a:spcPct val="90000"/>
              </a:lnSpc>
            </a:pPr>
            <a:r>
              <a:rPr lang="en-US" sz="2400" b="1" dirty="0" smtClean="0"/>
              <a:t>Emotional development </a:t>
            </a:r>
            <a:r>
              <a:rPr lang="en-US" sz="2400" dirty="0" smtClean="0"/>
              <a:t>-- the child achieves greater independence and a more distinct personality.  Fears are replaced by the ability to cope.  </a:t>
            </a:r>
          </a:p>
          <a:p>
            <a:pPr eaLnBrk="1" hangingPunct="1">
              <a:lnSpc>
                <a:spcPct val="90000"/>
              </a:lnSpc>
            </a:pPr>
            <a:r>
              <a:rPr lang="en-US" sz="2400" b="1" dirty="0" smtClean="0"/>
              <a:t>Social development </a:t>
            </a:r>
            <a:r>
              <a:rPr lang="en-US" sz="2400" dirty="0" smtClean="0"/>
              <a:t>– changes from activities by themselves to more group oriented.  They are more ready to accept the opinions of others and learn to conform to rules, and standards of behavior.  Needs are the same as infancy and early childhood along with the need for reassurance, parental approval, and peer acceptance.</a:t>
            </a:r>
          </a:p>
          <a:p>
            <a:pPr eaLnBrk="1" hangingPunct="1">
              <a:lnSpc>
                <a:spcPct val="90000"/>
              </a:lnSpc>
              <a:buFont typeface="Wingdings" pitchFamily="2" charset="2"/>
              <a:buNone/>
            </a:pPr>
            <a:endParaRPr lang="en-US" sz="24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14339">
                                            <p:txEl>
                                              <p:pRg st="0" end="0"/>
                                            </p:txEl>
                                          </p:spTgt>
                                        </p:tgtEl>
                                        <p:attrNameLst>
                                          <p:attrName>style.visibility</p:attrName>
                                        </p:attrNameLst>
                                      </p:cBhvr>
                                      <p:to>
                                        <p:strVal val="visible"/>
                                      </p:to>
                                    </p:set>
                                    <p:animEffect transition="in" filter="box(in)">
                                      <p:cBhvr>
                                        <p:cTn id="7" dur="500"/>
                                        <p:tgtEl>
                                          <p:spTgt spid="1433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14339">
                                            <p:txEl>
                                              <p:pRg st="1" end="1"/>
                                            </p:txEl>
                                          </p:spTgt>
                                        </p:tgtEl>
                                        <p:attrNameLst>
                                          <p:attrName>style.visibility</p:attrName>
                                        </p:attrNameLst>
                                      </p:cBhvr>
                                      <p:to>
                                        <p:strVal val="visible"/>
                                      </p:to>
                                    </p:set>
                                    <p:animEffect transition="in" filter="checkerboard(across)">
                                      <p:cBhvr>
                                        <p:cTn id="12" dur="500"/>
                                        <p:tgtEl>
                                          <p:spTgt spid="1433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512064"/>
            <a:ext cx="7772400" cy="478536"/>
          </a:xfrm>
        </p:spPr>
        <p:txBody>
          <a:bodyPr/>
          <a:lstStyle/>
          <a:p>
            <a:r>
              <a:rPr lang="en-US" dirty="0" smtClean="0"/>
              <a:t>Educational implications of childhood stage</a:t>
            </a:r>
            <a:endParaRPr lang="en-US" dirty="0"/>
          </a:p>
        </p:txBody>
      </p:sp>
      <p:sp>
        <p:nvSpPr>
          <p:cNvPr id="3" name="Content Placeholder 2"/>
          <p:cNvSpPr>
            <a:spLocks noGrp="1"/>
          </p:cNvSpPr>
          <p:nvPr>
            <p:ph idx="1"/>
          </p:nvPr>
        </p:nvSpPr>
        <p:spPr>
          <a:xfrm>
            <a:off x="914400" y="1828800"/>
            <a:ext cx="7772400" cy="4526760"/>
          </a:xfrm>
        </p:spPr>
        <p:txBody>
          <a:bodyPr>
            <a:normAutofit fontScale="70000" lnSpcReduction="20000"/>
          </a:bodyPr>
          <a:lstStyle/>
          <a:p>
            <a:r>
              <a:rPr lang="en-US" dirty="0" smtClean="0"/>
              <a:t>The school, home, community environment  should provide opportunity for physical development like running, climbing, jumping etc</a:t>
            </a:r>
          </a:p>
          <a:p>
            <a:r>
              <a:rPr lang="en-US" dirty="0" smtClean="0"/>
              <a:t>Since the child is sensitive and curious their questions should be addressed correctly with factual information</a:t>
            </a:r>
          </a:p>
          <a:p>
            <a:r>
              <a:rPr lang="en-US" dirty="0" smtClean="0"/>
              <a:t>Teachers, parents must help develop good habits, values, outlook, attitude, interest and guide them in the right direction</a:t>
            </a:r>
          </a:p>
          <a:p>
            <a:r>
              <a:rPr lang="en-US" dirty="0" smtClean="0"/>
              <a:t>To motivate the inquisitiveness of children different child centered methods of teaching like project method dramatization, learning by doing etc should be used</a:t>
            </a:r>
          </a:p>
          <a:p>
            <a:r>
              <a:rPr lang="en-US" dirty="0" smtClean="0"/>
              <a:t>Co-curricular activities such as debates, discussions, seminars should be organized to encourage group activities</a:t>
            </a:r>
          </a:p>
          <a:p>
            <a:r>
              <a:rPr lang="en-US" dirty="0" smtClean="0"/>
              <a:t>Fine arts to satisfy emotions and instinct</a:t>
            </a:r>
          </a:p>
          <a:p>
            <a:r>
              <a:rPr lang="en-US" dirty="0" smtClean="0"/>
              <a:t>Self discipline should be cultivated</a:t>
            </a:r>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eaLnBrk="1" hangingPunct="1"/>
            <a:r>
              <a:rPr lang="en-US" smtClean="0"/>
              <a:t>Adolescence</a:t>
            </a:r>
          </a:p>
        </p:txBody>
      </p:sp>
      <p:sp>
        <p:nvSpPr>
          <p:cNvPr id="15363" name="Rectangle 3"/>
          <p:cNvSpPr>
            <a:spLocks noGrp="1" noChangeArrowheads="1"/>
          </p:cNvSpPr>
          <p:nvPr>
            <p:ph type="body" idx="1"/>
          </p:nvPr>
        </p:nvSpPr>
        <p:spPr/>
        <p:txBody>
          <a:bodyPr/>
          <a:lstStyle/>
          <a:p>
            <a:pPr eaLnBrk="1" hangingPunct="1">
              <a:lnSpc>
                <a:spcPct val="90000"/>
              </a:lnSpc>
            </a:pPr>
            <a:r>
              <a:rPr lang="en-US" sz="2800" dirty="0" smtClean="0"/>
              <a:t>Age: 12-20 years old</a:t>
            </a:r>
          </a:p>
          <a:p>
            <a:pPr eaLnBrk="1" hangingPunct="1">
              <a:lnSpc>
                <a:spcPct val="90000"/>
              </a:lnSpc>
            </a:pPr>
            <a:r>
              <a:rPr lang="en-US" sz="2800" dirty="0" smtClean="0"/>
              <a:t>Conflict – Identity vs. Role Confusion</a:t>
            </a:r>
          </a:p>
          <a:p>
            <a:pPr eaLnBrk="1" hangingPunct="1">
              <a:lnSpc>
                <a:spcPct val="90000"/>
              </a:lnSpc>
            </a:pPr>
            <a:r>
              <a:rPr lang="en-US" sz="2800" b="1" dirty="0" smtClean="0"/>
              <a:t>Physical development </a:t>
            </a:r>
            <a:r>
              <a:rPr lang="en-US" sz="2800" dirty="0" smtClean="0"/>
              <a:t>– growth spurts, muscle coordination slows. Development of sexual organs and secondary sexual characteristics (puberty).  Secretion of sex hormones leads to the onset of menstruation in girls and the production of sperm and semen in boys.  Body shape and form changes. </a:t>
            </a:r>
            <a:endParaRPr lang="en-US" sz="2800" b="1" dirty="0" smtClean="0"/>
          </a:p>
          <a:p>
            <a:pPr eaLnBrk="1" hangingPunct="1">
              <a:lnSpc>
                <a:spcPct val="90000"/>
              </a:lnSpc>
              <a:buFont typeface="Wingdings" pitchFamily="2" charset="2"/>
              <a:buNone/>
            </a:pPr>
            <a:endParaRPr lang="en-US" sz="2800" dirty="0" smtClean="0"/>
          </a:p>
        </p:txBody>
      </p:sp>
      <p:pic>
        <p:nvPicPr>
          <p:cNvPr id="17412" name="Picture 5" descr="http://images.clipart.com/thm/thm14/PH/images/39173870.thm.jpg?1001634932">
            <a:hlinkClick r:id="rId2"/>
          </p:cNvPr>
          <p:cNvPicPr>
            <a:picLocks noChangeAspect="1" noChangeArrowheads="1"/>
          </p:cNvPicPr>
          <p:nvPr/>
        </p:nvPicPr>
        <p:blipFill>
          <a:blip r:embed="rId3"/>
          <a:srcRect/>
          <a:stretch>
            <a:fillRect/>
          </a:stretch>
        </p:blipFill>
        <p:spPr bwMode="auto">
          <a:xfrm>
            <a:off x="5407025" y="457200"/>
            <a:ext cx="2709863" cy="180022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nodeType="clickEffect">
                                  <p:stCondLst>
                                    <p:cond delay="0"/>
                                  </p:stCondLst>
                                  <p:childTnLst>
                                    <p:set>
                                      <p:cBhvr>
                                        <p:cTn id="6" dur="1" fill="hold">
                                          <p:stCondLst>
                                            <p:cond delay="0"/>
                                          </p:stCondLst>
                                        </p:cTn>
                                        <p:tgtEl>
                                          <p:spTgt spid="15363">
                                            <p:txEl>
                                              <p:pRg st="1" end="1"/>
                                            </p:txEl>
                                          </p:spTgt>
                                        </p:tgtEl>
                                        <p:attrNameLst>
                                          <p:attrName>style.visibility</p:attrName>
                                        </p:attrNameLst>
                                      </p:cBhvr>
                                      <p:to>
                                        <p:strVal val="visible"/>
                                      </p:to>
                                    </p:set>
                                    <p:animEffect transition="in" filter="plus(in)">
                                      <p:cBhvr>
                                        <p:cTn id="7" dur="2000"/>
                                        <p:tgtEl>
                                          <p:spTgt spid="1536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3" presetClass="entr" presetSubtype="16" fill="hold" nodeType="clickEffect">
                                  <p:stCondLst>
                                    <p:cond delay="0"/>
                                  </p:stCondLst>
                                  <p:childTnLst>
                                    <p:set>
                                      <p:cBhvr>
                                        <p:cTn id="11" dur="1" fill="hold">
                                          <p:stCondLst>
                                            <p:cond delay="0"/>
                                          </p:stCondLst>
                                        </p:cTn>
                                        <p:tgtEl>
                                          <p:spTgt spid="15363">
                                            <p:txEl>
                                              <p:pRg st="2" end="2"/>
                                            </p:txEl>
                                          </p:spTgt>
                                        </p:tgtEl>
                                        <p:attrNameLst>
                                          <p:attrName>style.visibility</p:attrName>
                                        </p:attrNameLst>
                                      </p:cBhvr>
                                      <p:to>
                                        <p:strVal val="visible"/>
                                      </p:to>
                                    </p:set>
                                    <p:animEffect transition="in" filter="plus(in)">
                                      <p:cBhvr>
                                        <p:cTn id="12" dur="2000"/>
                                        <p:tgtEl>
                                          <p:spTgt spid="1536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eaLnBrk="1" hangingPunct="1"/>
            <a:r>
              <a:rPr lang="en-US" smtClean="0"/>
              <a:t>Adolescence</a:t>
            </a:r>
          </a:p>
        </p:txBody>
      </p:sp>
      <p:sp>
        <p:nvSpPr>
          <p:cNvPr id="16387" name="Rectangle 3"/>
          <p:cNvSpPr>
            <a:spLocks noGrp="1" noChangeArrowheads="1"/>
          </p:cNvSpPr>
          <p:nvPr>
            <p:ph type="body" idx="1"/>
          </p:nvPr>
        </p:nvSpPr>
        <p:spPr/>
        <p:txBody>
          <a:bodyPr/>
          <a:lstStyle/>
          <a:p>
            <a:pPr eaLnBrk="1" hangingPunct="1">
              <a:lnSpc>
                <a:spcPct val="80000"/>
              </a:lnSpc>
            </a:pPr>
            <a:r>
              <a:rPr lang="en-US" sz="2800" b="1" smtClean="0"/>
              <a:t>Mental development </a:t>
            </a:r>
            <a:r>
              <a:rPr lang="en-US" sz="2800" smtClean="0"/>
              <a:t>– most foundations have been set.  Development primarily involves an increase in knowledge and sharpening of skills.  Learn to make decisions and accept responsibility for actions.</a:t>
            </a:r>
          </a:p>
          <a:p>
            <a:pPr eaLnBrk="1" hangingPunct="1">
              <a:lnSpc>
                <a:spcPct val="80000"/>
              </a:lnSpc>
            </a:pPr>
            <a:r>
              <a:rPr lang="en-US" sz="2800" b="1" smtClean="0"/>
              <a:t>Emotional development </a:t>
            </a:r>
            <a:r>
              <a:rPr lang="en-US" sz="2800" smtClean="0"/>
              <a:t>– emotional development is often stormy and in conflict. Adolescents try to establish their identities and independence.   They respond more and more to peer group influences.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nodeType="clickEffect">
                                  <p:stCondLst>
                                    <p:cond delay="0"/>
                                  </p:stCondLst>
                                  <p:childTnLst>
                                    <p:set>
                                      <p:cBhvr>
                                        <p:cTn id="6" dur="1" fill="hold">
                                          <p:stCondLst>
                                            <p:cond delay="0"/>
                                          </p:stCondLst>
                                        </p:cTn>
                                        <p:tgtEl>
                                          <p:spTgt spid="16387">
                                            <p:txEl>
                                              <p:pRg st="0" end="0"/>
                                            </p:txEl>
                                          </p:spTgt>
                                        </p:tgtEl>
                                        <p:attrNameLst>
                                          <p:attrName>style.visibility</p:attrName>
                                        </p:attrNameLst>
                                      </p:cBhvr>
                                      <p:to>
                                        <p:strVal val="visible"/>
                                      </p:to>
                                    </p:set>
                                    <p:animEffect transition="in" filter="plus(in)">
                                      <p:cBhvr>
                                        <p:cTn id="7" dur="2000"/>
                                        <p:tgtEl>
                                          <p:spTgt spid="1638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6387">
                                            <p:txEl>
                                              <p:pRg st="1" end="1"/>
                                            </p:txEl>
                                          </p:spTgt>
                                        </p:tgtEl>
                                        <p:attrNameLst>
                                          <p:attrName>style.visibility</p:attrName>
                                        </p:attrNameLst>
                                      </p:cBhvr>
                                      <p:to>
                                        <p:strVal val="visible"/>
                                      </p:to>
                                    </p:set>
                                    <p:anim calcmode="lin" valueType="num">
                                      <p:cBhvr additive="base">
                                        <p:cTn id="12" dur="500" fill="hold"/>
                                        <p:tgtEl>
                                          <p:spTgt spid="16387">
                                            <p:txEl>
                                              <p:pRg st="1" end="1"/>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16387">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eaLnBrk="1" hangingPunct="1"/>
            <a:r>
              <a:rPr lang="en-US" smtClean="0"/>
              <a:t>Adolescence</a:t>
            </a:r>
          </a:p>
        </p:txBody>
      </p:sp>
      <p:sp>
        <p:nvSpPr>
          <p:cNvPr id="17411" name="Rectangle 3"/>
          <p:cNvSpPr>
            <a:spLocks noGrp="1" noChangeArrowheads="1"/>
          </p:cNvSpPr>
          <p:nvPr>
            <p:ph type="body" idx="1"/>
          </p:nvPr>
        </p:nvSpPr>
        <p:spPr/>
        <p:txBody>
          <a:bodyPr/>
          <a:lstStyle/>
          <a:p>
            <a:pPr eaLnBrk="1" hangingPunct="1">
              <a:lnSpc>
                <a:spcPct val="90000"/>
              </a:lnSpc>
            </a:pPr>
            <a:r>
              <a:rPr lang="en-US" sz="2400" b="1" dirty="0" smtClean="0"/>
              <a:t>Social development </a:t>
            </a:r>
            <a:r>
              <a:rPr lang="en-US" sz="2400" dirty="0" smtClean="0"/>
              <a:t>– spending less time with family and more time with peer groups.  They attempt to develop self-identity and independence and seek security from  their peers. Toward the end of this stage they develop a more mature attitude and develop patterns of behavior that they associate with adult behavior.</a:t>
            </a:r>
          </a:p>
          <a:p>
            <a:pPr lvl="1" eaLnBrk="1" hangingPunct="1">
              <a:lnSpc>
                <a:spcPct val="90000"/>
              </a:lnSpc>
            </a:pPr>
            <a:r>
              <a:rPr lang="en-US" sz="2000" dirty="0" smtClean="0"/>
              <a:t>Need for reassurance, support and understanding.  Problems that develop in this stage can be traced to conflict and feelings of inadequacy and insecurity.</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17411">
                                            <p:txEl>
                                              <p:pRg st="1" end="1"/>
                                            </p:txEl>
                                          </p:spTgt>
                                        </p:tgtEl>
                                        <p:attrNameLst>
                                          <p:attrName>style.visibility</p:attrName>
                                        </p:attrNameLst>
                                      </p:cBhvr>
                                      <p:to>
                                        <p:strVal val="visible"/>
                                      </p:to>
                                    </p:set>
                                    <p:animEffect transition="in" filter="checkerboard(across)">
                                      <p:cBhvr>
                                        <p:cTn id="7" dur="500"/>
                                        <p:tgtEl>
                                          <p:spTgt spid="1741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eaLnBrk="1" hangingPunct="1"/>
            <a:r>
              <a:rPr lang="en-US" smtClean="0"/>
              <a:t>Substance Abuse</a:t>
            </a:r>
          </a:p>
        </p:txBody>
      </p:sp>
      <p:sp>
        <p:nvSpPr>
          <p:cNvPr id="21507" name="Rectangle 3"/>
          <p:cNvSpPr>
            <a:spLocks noGrp="1" noChangeArrowheads="1"/>
          </p:cNvSpPr>
          <p:nvPr>
            <p:ph type="body" idx="1"/>
          </p:nvPr>
        </p:nvSpPr>
        <p:spPr/>
        <p:txBody>
          <a:bodyPr/>
          <a:lstStyle/>
          <a:p>
            <a:pPr eaLnBrk="1" hangingPunct="1"/>
            <a:r>
              <a:rPr lang="en-US" dirty="0" smtClean="0"/>
              <a:t>Use of alcohol or drugs with the development of a physical and/or mental dependence on the chemical</a:t>
            </a:r>
          </a:p>
          <a:p>
            <a:pPr eaLnBrk="1" hangingPunct="1"/>
            <a:r>
              <a:rPr lang="en-US" dirty="0" smtClean="0"/>
              <a:t>Can occur at any life stage, but frequently begins in adolescence</a:t>
            </a:r>
          </a:p>
          <a:p>
            <a:pPr eaLnBrk="1" hangingPunct="1"/>
            <a:r>
              <a:rPr lang="en-US" dirty="0" smtClean="0"/>
              <a:t>Can lead to physical and mental disorders and diseases</a:t>
            </a:r>
          </a:p>
          <a:p>
            <a:pPr eaLnBrk="1" hangingPunct="1"/>
            <a:r>
              <a:rPr lang="en-US" dirty="0" smtClean="0"/>
              <a:t>Treatment towards total rehabilitation</a:t>
            </a:r>
          </a:p>
        </p:txBody>
      </p:sp>
      <p:pic>
        <p:nvPicPr>
          <p:cNvPr id="21508" name="Picture 5" descr="http://images.clipart.com/thb/thb9/PH/5344_2004120013/021119_1775_00/19175718.thb.jpg?021119_1775_0019_l__s"/>
          <p:cNvPicPr>
            <a:picLocks noChangeAspect="1" noChangeArrowheads="1"/>
          </p:cNvPicPr>
          <p:nvPr/>
        </p:nvPicPr>
        <p:blipFill>
          <a:blip r:embed="rId2"/>
          <a:srcRect/>
          <a:stretch>
            <a:fillRect/>
          </a:stretch>
        </p:blipFill>
        <p:spPr bwMode="auto">
          <a:xfrm>
            <a:off x="6759575" y="228600"/>
            <a:ext cx="1470025" cy="16351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457200" y="228600"/>
            <a:ext cx="8229600" cy="1447800"/>
          </a:xfrm>
        </p:spPr>
        <p:txBody>
          <a:bodyPr/>
          <a:lstStyle/>
          <a:p>
            <a:pPr eaLnBrk="1" hangingPunct="1"/>
            <a:r>
              <a:rPr lang="en-US" smtClean="0"/>
              <a:t>Four main types of Growth and Development</a:t>
            </a:r>
          </a:p>
        </p:txBody>
      </p:sp>
      <p:sp>
        <p:nvSpPr>
          <p:cNvPr id="7171" name="Rectangle 3"/>
          <p:cNvSpPr>
            <a:spLocks noGrp="1" noChangeArrowheads="1"/>
          </p:cNvSpPr>
          <p:nvPr>
            <p:ph type="body" idx="1"/>
          </p:nvPr>
        </p:nvSpPr>
        <p:spPr/>
        <p:txBody>
          <a:bodyPr/>
          <a:lstStyle/>
          <a:p>
            <a:pPr eaLnBrk="1" hangingPunct="1"/>
            <a:r>
              <a:rPr lang="en-US" smtClean="0"/>
              <a:t>Physical: body growth</a:t>
            </a:r>
          </a:p>
          <a:p>
            <a:pPr eaLnBrk="1" hangingPunct="1"/>
            <a:r>
              <a:rPr lang="en-US" smtClean="0"/>
              <a:t>Mental: mind development</a:t>
            </a:r>
          </a:p>
          <a:p>
            <a:pPr eaLnBrk="1" hangingPunct="1"/>
            <a:r>
              <a:rPr lang="en-US" smtClean="0"/>
              <a:t>Emotional: feelings</a:t>
            </a:r>
          </a:p>
          <a:p>
            <a:pPr eaLnBrk="1" hangingPunct="1"/>
            <a:r>
              <a:rPr lang="en-US" smtClean="0"/>
              <a:t>Social: interactions and relationships </a:t>
            </a:r>
            <a:br>
              <a:rPr lang="en-US" smtClean="0"/>
            </a:br>
            <a:r>
              <a:rPr lang="en-US" smtClean="0"/>
              <a:t>with others</a:t>
            </a:r>
          </a:p>
          <a:p>
            <a:pPr eaLnBrk="1" hangingPunct="1"/>
            <a:r>
              <a:rPr lang="en-US" smtClean="0"/>
              <a:t>All four types above occur in each stage</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eaLnBrk="1" hangingPunct="1"/>
            <a:r>
              <a:rPr lang="en-US" smtClean="0"/>
              <a:t>Reasons Chemicals Used</a:t>
            </a:r>
          </a:p>
        </p:txBody>
      </p:sp>
      <p:sp>
        <p:nvSpPr>
          <p:cNvPr id="22531" name="Rectangle 3"/>
          <p:cNvSpPr>
            <a:spLocks noGrp="1" noChangeArrowheads="1"/>
          </p:cNvSpPr>
          <p:nvPr>
            <p:ph type="body" idx="1"/>
          </p:nvPr>
        </p:nvSpPr>
        <p:spPr/>
        <p:txBody>
          <a:bodyPr/>
          <a:lstStyle/>
          <a:p>
            <a:pPr eaLnBrk="1" hangingPunct="1"/>
            <a:r>
              <a:rPr lang="en-US" smtClean="0"/>
              <a:t>Trying to relieve stress or anxiety</a:t>
            </a:r>
          </a:p>
          <a:p>
            <a:pPr eaLnBrk="1" hangingPunct="1"/>
            <a:r>
              <a:rPr lang="en-US" smtClean="0"/>
              <a:t>Peer pressure</a:t>
            </a:r>
          </a:p>
          <a:p>
            <a:pPr eaLnBrk="1" hangingPunct="1"/>
            <a:r>
              <a:rPr lang="en-US" smtClean="0"/>
              <a:t>Escape from emotional or psychological problems</a:t>
            </a:r>
          </a:p>
          <a:p>
            <a:pPr eaLnBrk="1" hangingPunct="1"/>
            <a:r>
              <a:rPr lang="en-US" smtClean="0"/>
              <a:t>Experimentation</a:t>
            </a:r>
          </a:p>
          <a:p>
            <a:pPr eaLnBrk="1" hangingPunct="1"/>
            <a:r>
              <a:rPr lang="en-US" smtClean="0"/>
              <a:t>Seeking “instant gratification”</a:t>
            </a:r>
          </a:p>
          <a:p>
            <a:pPr eaLnBrk="1" hangingPunct="1"/>
            <a:r>
              <a:rPr lang="en-US" smtClean="0"/>
              <a:t>Hereditary traits or cultural influences</a:t>
            </a:r>
          </a:p>
          <a:p>
            <a:pPr eaLnBrk="1" hangingPunct="1"/>
            <a:endParaRPr lang="en-US" smtClean="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Educational implications of adolescence stage</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Proper understanding by parents and teachers on the nature of growth and development</a:t>
            </a:r>
          </a:p>
          <a:p>
            <a:r>
              <a:rPr lang="en-US" dirty="0" smtClean="0"/>
              <a:t>Healthy home, school and community environment for full personality development</a:t>
            </a:r>
          </a:p>
          <a:p>
            <a:r>
              <a:rPr lang="en-US" dirty="0" smtClean="0"/>
              <a:t>Imparting sex education to adolescence by school stage</a:t>
            </a:r>
          </a:p>
          <a:p>
            <a:r>
              <a:rPr lang="en-US" dirty="0" smtClean="0"/>
              <a:t>Treat adolescent in a friendly manner as they could show some typical  shocking behavior</a:t>
            </a:r>
          </a:p>
          <a:p>
            <a:r>
              <a:rPr lang="en-US" dirty="0" smtClean="0"/>
              <a:t>Proper social groups, friends should be encouraged</a:t>
            </a:r>
          </a:p>
          <a:p>
            <a:r>
              <a:rPr lang="en-US" dirty="0" smtClean="0"/>
              <a:t>Provision for NSS, NCC, scouts and guides, educational tours games and sports to satisfy their gregarious instinct</a:t>
            </a:r>
          </a:p>
          <a:p>
            <a:r>
              <a:rPr lang="en-US" dirty="0" smtClean="0"/>
              <a:t>Organize artistic and literary programs</a:t>
            </a:r>
          </a:p>
          <a:p>
            <a:r>
              <a:rPr lang="en-US" dirty="0" smtClean="0"/>
              <a:t>Encouraged to study biographies and auto biographies of great men</a:t>
            </a:r>
          </a:p>
          <a:p>
            <a:r>
              <a:rPr lang="en-US" dirty="0" smtClean="0"/>
              <a:t>Proper educational and vocational guidance should </a:t>
            </a:r>
            <a:r>
              <a:rPr lang="en-US" smtClean="0"/>
              <a:t>be provided</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Principles of Growth and Development</a:t>
            </a:r>
            <a:endParaRPr lang="en-US" dirty="0"/>
          </a:p>
        </p:txBody>
      </p:sp>
      <p:sp>
        <p:nvSpPr>
          <p:cNvPr id="3" name="Content Placeholder 2"/>
          <p:cNvSpPr>
            <a:spLocks noGrp="1"/>
          </p:cNvSpPr>
          <p:nvPr>
            <p:ph idx="1"/>
          </p:nvPr>
        </p:nvSpPr>
        <p:spPr/>
        <p:txBody>
          <a:bodyPr/>
          <a:lstStyle/>
          <a:p>
            <a:r>
              <a:rPr lang="en-US" dirty="0" smtClean="0"/>
              <a:t>Development is a continuous development</a:t>
            </a:r>
          </a:p>
          <a:p>
            <a:r>
              <a:rPr lang="en-US" dirty="0" smtClean="0"/>
              <a:t>Development follows a pattern</a:t>
            </a:r>
          </a:p>
          <a:p>
            <a:r>
              <a:rPr lang="en-US" dirty="0" smtClean="0"/>
              <a:t>Developments proceeds from general to specific responses</a:t>
            </a:r>
          </a:p>
          <a:p>
            <a:r>
              <a:rPr lang="en-US" dirty="0" smtClean="0"/>
              <a:t>The rate of development is not uniform throughout life </a:t>
            </a:r>
          </a:p>
          <a:p>
            <a:r>
              <a:rPr lang="en-US" dirty="0" smtClean="0"/>
              <a:t>Most of the traits are correlated in the process of development</a:t>
            </a:r>
          </a:p>
          <a:p>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Developmental is predictable</a:t>
            </a:r>
          </a:p>
          <a:p>
            <a:r>
              <a:rPr lang="en-US" dirty="0" smtClean="0"/>
              <a:t>There is wide individual difference in development</a:t>
            </a:r>
          </a:p>
          <a:p>
            <a:r>
              <a:rPr lang="en-US" dirty="0" smtClean="0"/>
              <a:t>Development is the product of the interaction between the organism and his environment</a:t>
            </a:r>
          </a:p>
          <a:p>
            <a:r>
              <a:rPr lang="en-US" dirty="0" smtClean="0"/>
              <a:t>Development is cumulative</a:t>
            </a:r>
          </a:p>
          <a:p>
            <a:r>
              <a:rPr lang="en-US" dirty="0" smtClean="0"/>
              <a:t>Development is application oriented</a:t>
            </a: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Difference between Growth and development</a:t>
            </a:r>
            <a:endParaRPr lang="en-US" dirty="0"/>
          </a:p>
        </p:txBody>
      </p:sp>
      <p:sp>
        <p:nvSpPr>
          <p:cNvPr id="3" name="Text Placeholder 2"/>
          <p:cNvSpPr>
            <a:spLocks noGrp="1"/>
          </p:cNvSpPr>
          <p:nvPr>
            <p:ph type="body" idx="1"/>
          </p:nvPr>
        </p:nvSpPr>
        <p:spPr/>
        <p:txBody>
          <a:bodyPr/>
          <a:lstStyle/>
          <a:p>
            <a:r>
              <a:rPr lang="en-US" dirty="0" smtClean="0"/>
              <a:t>Growth</a:t>
            </a:r>
            <a:endParaRPr lang="en-US" dirty="0"/>
          </a:p>
        </p:txBody>
      </p:sp>
      <p:sp>
        <p:nvSpPr>
          <p:cNvPr id="4" name="Text Placeholder 3"/>
          <p:cNvSpPr>
            <a:spLocks noGrp="1"/>
          </p:cNvSpPr>
          <p:nvPr>
            <p:ph type="body" sz="half" idx="3"/>
          </p:nvPr>
        </p:nvSpPr>
        <p:spPr/>
        <p:txBody>
          <a:bodyPr/>
          <a:lstStyle/>
          <a:p>
            <a:r>
              <a:rPr lang="en-US" dirty="0" smtClean="0"/>
              <a:t>Development</a:t>
            </a:r>
            <a:endParaRPr lang="en-US" dirty="0"/>
          </a:p>
        </p:txBody>
      </p:sp>
      <p:sp>
        <p:nvSpPr>
          <p:cNvPr id="5" name="Content Placeholder 4"/>
          <p:cNvSpPr>
            <a:spLocks noGrp="1"/>
          </p:cNvSpPr>
          <p:nvPr>
            <p:ph sz="quarter" idx="2"/>
          </p:nvPr>
        </p:nvSpPr>
        <p:spPr/>
        <p:txBody>
          <a:bodyPr>
            <a:normAutofit fontScale="85000" lnSpcReduction="20000"/>
          </a:bodyPr>
          <a:lstStyle/>
          <a:p>
            <a:r>
              <a:rPr lang="en-US" dirty="0" smtClean="0"/>
              <a:t>It is a narrow term referring only to the physical growth</a:t>
            </a:r>
          </a:p>
          <a:p>
            <a:r>
              <a:rPr lang="en-US" dirty="0" smtClean="0"/>
              <a:t>Refers to increase in size, height, weight, length etc</a:t>
            </a:r>
          </a:p>
          <a:p>
            <a:r>
              <a:rPr lang="en-US" dirty="0" smtClean="0"/>
              <a:t>It is quantitative in nature and can be measured in terms of meter, gram etc which are standard units.</a:t>
            </a:r>
          </a:p>
          <a:p>
            <a:r>
              <a:rPr lang="en-US" dirty="0" smtClean="0"/>
              <a:t>Growth stops when maturity is reached</a:t>
            </a:r>
          </a:p>
          <a:p>
            <a:r>
              <a:rPr lang="en-US" dirty="0" smtClean="0"/>
              <a:t>It is structural in nature</a:t>
            </a:r>
          </a:p>
          <a:p>
            <a:r>
              <a:rPr lang="en-US" dirty="0" smtClean="0"/>
              <a:t>Describes changes in particular aspects of the body</a:t>
            </a:r>
            <a:endParaRPr lang="en-US" dirty="0"/>
          </a:p>
        </p:txBody>
      </p:sp>
      <p:sp>
        <p:nvSpPr>
          <p:cNvPr id="6" name="Content Placeholder 5"/>
          <p:cNvSpPr>
            <a:spLocks noGrp="1"/>
          </p:cNvSpPr>
          <p:nvPr>
            <p:ph sz="quarter" idx="4"/>
          </p:nvPr>
        </p:nvSpPr>
        <p:spPr/>
        <p:txBody>
          <a:bodyPr>
            <a:normAutofit fontScale="62500" lnSpcReduction="20000"/>
          </a:bodyPr>
          <a:lstStyle/>
          <a:p>
            <a:r>
              <a:rPr lang="en-US" sz="2800" dirty="0" smtClean="0"/>
              <a:t>It is much broader and comprehensive term referring to all aspects of human personality- physical, social, mental, emotional etc</a:t>
            </a:r>
          </a:p>
          <a:p>
            <a:r>
              <a:rPr lang="en-US" sz="2800" dirty="0" smtClean="0"/>
              <a:t>Refers to overall changes in shape, form or structure.</a:t>
            </a:r>
          </a:p>
          <a:p>
            <a:r>
              <a:rPr lang="en-US" sz="2800" dirty="0" smtClean="0"/>
              <a:t>It is qualitative in nature and difficult to measure</a:t>
            </a:r>
          </a:p>
          <a:p>
            <a:r>
              <a:rPr lang="en-US" sz="2800" dirty="0" smtClean="0"/>
              <a:t>It is a continuous and lifelong process</a:t>
            </a:r>
          </a:p>
          <a:p>
            <a:r>
              <a:rPr lang="en-US" sz="2800" dirty="0" smtClean="0"/>
              <a:t>Development is functional in nature resulting in efficiency and maturity</a:t>
            </a:r>
          </a:p>
          <a:p>
            <a:r>
              <a:rPr lang="en-US" sz="2800" dirty="0" smtClean="0"/>
              <a:t>Describes changes in the organism as a whole</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228600" y="457200"/>
            <a:ext cx="8229600" cy="1371600"/>
          </a:xfrm>
        </p:spPr>
        <p:txBody>
          <a:bodyPr/>
          <a:lstStyle/>
          <a:p>
            <a:pPr eaLnBrk="1" hangingPunct="1"/>
            <a:r>
              <a:rPr lang="en-US" smtClean="0"/>
              <a:t>7:1 Life Stages</a:t>
            </a:r>
          </a:p>
        </p:txBody>
      </p:sp>
      <p:sp>
        <p:nvSpPr>
          <p:cNvPr id="4099" name="Rectangle 3"/>
          <p:cNvSpPr>
            <a:spLocks noGrp="1" noChangeArrowheads="1"/>
          </p:cNvSpPr>
          <p:nvPr>
            <p:ph type="body" idx="1"/>
          </p:nvPr>
        </p:nvSpPr>
        <p:spPr/>
        <p:txBody>
          <a:bodyPr/>
          <a:lstStyle/>
          <a:p>
            <a:pPr eaLnBrk="1" hangingPunct="1"/>
            <a:r>
              <a:rPr lang="en-US" smtClean="0"/>
              <a:t>Growth and development begins at birth and ends at death</a:t>
            </a:r>
          </a:p>
          <a:p>
            <a:pPr eaLnBrk="1" hangingPunct="1"/>
            <a:r>
              <a:rPr lang="en-US" smtClean="0"/>
              <a:t>During an entire lifetime, individuals have needs that must be met</a:t>
            </a:r>
          </a:p>
          <a:p>
            <a:pPr eaLnBrk="1" hangingPunct="1"/>
            <a:r>
              <a:rPr lang="en-US" smtClean="0"/>
              <a:t>Health care workers need to be aware of the various stages and needs of the individual to provide quality health care</a:t>
            </a:r>
          </a:p>
        </p:txBody>
      </p:sp>
      <p:pic>
        <p:nvPicPr>
          <p:cNvPr id="5124" name="Picture 7" descr="http://images.clipart.com/thb/thb8/PH/pub5361-070801/41830147.thb.jpg?1001639965"/>
          <p:cNvPicPr>
            <a:picLocks noChangeAspect="1" noChangeArrowheads="1"/>
          </p:cNvPicPr>
          <p:nvPr/>
        </p:nvPicPr>
        <p:blipFill>
          <a:blip r:embed="rId3"/>
          <a:srcRect/>
          <a:stretch>
            <a:fillRect/>
          </a:stretch>
        </p:blipFill>
        <p:spPr bwMode="auto">
          <a:xfrm>
            <a:off x="5257800" y="152401"/>
            <a:ext cx="2819400" cy="16764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099">
                                            <p:txEl>
                                              <p:pRg st="1" end="1"/>
                                            </p:txEl>
                                          </p:spTgt>
                                        </p:tgtEl>
                                        <p:attrNameLst>
                                          <p:attrName>style.visibility</p:attrName>
                                        </p:attrNameLst>
                                      </p:cBhvr>
                                      <p:to>
                                        <p:strVal val="visible"/>
                                      </p:to>
                                    </p:set>
                                    <p:anim calcmode="lin" valueType="num">
                                      <p:cBhvr additive="base">
                                        <p:cTn id="7" dur="500" fill="hold"/>
                                        <p:tgtEl>
                                          <p:spTgt spid="4099">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09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 presetClass="entr" presetSubtype="10" fill="hold" nodeType="clickEffect">
                                  <p:stCondLst>
                                    <p:cond delay="0"/>
                                  </p:stCondLst>
                                  <p:childTnLst>
                                    <p:set>
                                      <p:cBhvr>
                                        <p:cTn id="12" dur="1" fill="hold">
                                          <p:stCondLst>
                                            <p:cond delay="0"/>
                                          </p:stCondLst>
                                        </p:cTn>
                                        <p:tgtEl>
                                          <p:spTgt spid="4099">
                                            <p:txEl>
                                              <p:pRg st="2" end="2"/>
                                            </p:txEl>
                                          </p:spTgt>
                                        </p:tgtEl>
                                        <p:attrNameLst>
                                          <p:attrName>style.visibility</p:attrName>
                                        </p:attrNameLst>
                                      </p:cBhvr>
                                      <p:to>
                                        <p:strVal val="visible"/>
                                      </p:to>
                                    </p:set>
                                    <p:animEffect transition="in" filter="checkerboard(across)">
                                      <p:cBhvr>
                                        <p:cTn id="13" dur="500"/>
                                        <p:tgtEl>
                                          <p:spTgt spid="409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r>
              <a:rPr lang="en-US" smtClean="0"/>
              <a:t>Life Stages </a:t>
            </a:r>
            <a:endParaRPr lang="en-US" sz="3600" smtClean="0"/>
          </a:p>
        </p:txBody>
      </p:sp>
      <p:sp>
        <p:nvSpPr>
          <p:cNvPr id="6147" name="Rectangle 3"/>
          <p:cNvSpPr>
            <a:spLocks noGrp="1" noChangeArrowheads="1"/>
          </p:cNvSpPr>
          <p:nvPr>
            <p:ph type="body" idx="1"/>
          </p:nvPr>
        </p:nvSpPr>
        <p:spPr/>
        <p:txBody>
          <a:bodyPr/>
          <a:lstStyle/>
          <a:p>
            <a:pPr eaLnBrk="1" hangingPunct="1"/>
            <a:r>
              <a:rPr lang="en-US" dirty="0" smtClean="0"/>
              <a:t>Infancy: birth to 0-2 year</a:t>
            </a:r>
          </a:p>
          <a:p>
            <a:pPr eaLnBrk="1" hangingPunct="1"/>
            <a:r>
              <a:rPr lang="en-US" dirty="0" smtClean="0"/>
              <a:t>Early childhood: 2-6 years</a:t>
            </a:r>
          </a:p>
          <a:p>
            <a:pPr eaLnBrk="1" hangingPunct="1"/>
            <a:r>
              <a:rPr lang="en-US" dirty="0" smtClean="0"/>
              <a:t>Late childhood: 6-12 years</a:t>
            </a:r>
          </a:p>
          <a:p>
            <a:pPr eaLnBrk="1" hangingPunct="1"/>
            <a:r>
              <a:rPr lang="en-US" dirty="0" smtClean="0"/>
              <a:t>Adolescence: 12-20 years</a:t>
            </a:r>
          </a:p>
          <a:p>
            <a:pPr eaLnBrk="1" hangingPunct="1"/>
            <a:r>
              <a:rPr lang="en-US" dirty="0" smtClean="0"/>
              <a:t>Early adulthood: 20-40 years</a:t>
            </a:r>
          </a:p>
          <a:p>
            <a:pPr eaLnBrk="1" hangingPunct="1"/>
            <a:r>
              <a:rPr lang="en-US" dirty="0" smtClean="0"/>
              <a:t>Middle adulthood: 40-65 years</a:t>
            </a:r>
          </a:p>
          <a:p>
            <a:pPr eaLnBrk="1" hangingPunct="1"/>
            <a:r>
              <a:rPr lang="en-US" dirty="0" smtClean="0"/>
              <a:t>Late adulthood: 65 years and up</a:t>
            </a:r>
          </a:p>
          <a:p>
            <a:pPr eaLnBrk="1" hangingPunct="1"/>
            <a:endParaRPr lang="en-US" dirty="0" smtClean="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r>
              <a:rPr lang="en-US" smtClean="0"/>
              <a:t>Infancy</a:t>
            </a:r>
          </a:p>
        </p:txBody>
      </p:sp>
      <p:sp>
        <p:nvSpPr>
          <p:cNvPr id="8195" name="Rectangle 3"/>
          <p:cNvSpPr>
            <a:spLocks noGrp="1" noChangeArrowheads="1"/>
          </p:cNvSpPr>
          <p:nvPr>
            <p:ph type="body" idx="1"/>
          </p:nvPr>
        </p:nvSpPr>
        <p:spPr/>
        <p:txBody>
          <a:bodyPr/>
          <a:lstStyle/>
          <a:p>
            <a:pPr eaLnBrk="1" hangingPunct="1">
              <a:lnSpc>
                <a:spcPct val="80000"/>
              </a:lnSpc>
            </a:pPr>
            <a:r>
              <a:rPr lang="en-US" sz="2800" dirty="0" smtClean="0"/>
              <a:t>Age: birth to 2 year old</a:t>
            </a:r>
          </a:p>
          <a:p>
            <a:pPr eaLnBrk="1" hangingPunct="1">
              <a:lnSpc>
                <a:spcPct val="80000"/>
              </a:lnSpc>
            </a:pPr>
            <a:r>
              <a:rPr lang="en-US" sz="2800" dirty="0" smtClean="0"/>
              <a:t>Conflict – Trust vs. Mistrust</a:t>
            </a:r>
          </a:p>
          <a:p>
            <a:pPr eaLnBrk="1" hangingPunct="1">
              <a:lnSpc>
                <a:spcPct val="80000"/>
              </a:lnSpc>
            </a:pPr>
            <a:r>
              <a:rPr lang="en-US" sz="2800" dirty="0" smtClean="0"/>
              <a:t>Dramatic and rapid changes</a:t>
            </a:r>
          </a:p>
          <a:p>
            <a:pPr eaLnBrk="1" hangingPunct="1">
              <a:lnSpc>
                <a:spcPct val="80000"/>
              </a:lnSpc>
            </a:pPr>
            <a:r>
              <a:rPr lang="en-US" sz="2800" b="1" dirty="0" smtClean="0"/>
              <a:t>Physical development</a:t>
            </a:r>
            <a:r>
              <a:rPr lang="en-US" sz="2800" dirty="0" smtClean="0"/>
              <a:t>– roll over, crawl, walk, grasp objects</a:t>
            </a:r>
          </a:p>
          <a:p>
            <a:pPr eaLnBrk="1" hangingPunct="1">
              <a:lnSpc>
                <a:spcPct val="80000"/>
              </a:lnSpc>
            </a:pPr>
            <a:r>
              <a:rPr lang="en-US" sz="2800" b="1" dirty="0" smtClean="0"/>
              <a:t>Mental development</a:t>
            </a:r>
            <a:r>
              <a:rPr lang="en-US" sz="2800" dirty="0" smtClean="0"/>
              <a:t>—respond to cold, hunger, and pain by crying. Begin to recognize surroundings and become aware of surroundings and people</a:t>
            </a:r>
          </a:p>
        </p:txBody>
      </p:sp>
      <p:pic>
        <p:nvPicPr>
          <p:cNvPr id="9220" name="Picture 5" descr="http://images.clipart.com/thb/thb9/PH/5344_2004120013/021023_1736_00/19168188.thb.jpg?021023_1736_0007_l__s"/>
          <p:cNvPicPr>
            <a:picLocks noChangeAspect="1" noChangeArrowheads="1"/>
          </p:cNvPicPr>
          <p:nvPr/>
        </p:nvPicPr>
        <p:blipFill>
          <a:blip r:embed="rId2"/>
          <a:srcRect/>
          <a:stretch>
            <a:fillRect/>
          </a:stretch>
        </p:blipFill>
        <p:spPr bwMode="auto">
          <a:xfrm>
            <a:off x="5486400" y="609600"/>
            <a:ext cx="3333750" cy="221932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8195">
                                            <p:txEl>
                                              <p:pRg st="1" end="1"/>
                                            </p:txEl>
                                          </p:spTgt>
                                        </p:tgtEl>
                                        <p:attrNameLst>
                                          <p:attrName>style.visibility</p:attrName>
                                        </p:attrNameLst>
                                      </p:cBhvr>
                                      <p:to>
                                        <p:strVal val="visible"/>
                                      </p:to>
                                    </p:set>
                                    <p:animEffect transition="in" filter="box(in)">
                                      <p:cBhvr>
                                        <p:cTn id="7" dur="500"/>
                                        <p:tgtEl>
                                          <p:spTgt spid="819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8195">
                                            <p:txEl>
                                              <p:pRg st="2" end="2"/>
                                            </p:txEl>
                                          </p:spTgt>
                                        </p:tgtEl>
                                        <p:attrNameLst>
                                          <p:attrName>style.visibility</p:attrName>
                                        </p:attrNameLst>
                                      </p:cBhvr>
                                      <p:to>
                                        <p:strVal val="visible"/>
                                      </p:to>
                                    </p:set>
                                    <p:anim calcmode="lin" valueType="num">
                                      <p:cBhvr additive="base">
                                        <p:cTn id="12" dur="500" fill="hold"/>
                                        <p:tgtEl>
                                          <p:spTgt spid="8195">
                                            <p:txEl>
                                              <p:pRg st="2" end="2"/>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819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 presetClass="entr" presetSubtype="16" fill="hold" nodeType="clickEffect">
                                  <p:stCondLst>
                                    <p:cond delay="0"/>
                                  </p:stCondLst>
                                  <p:childTnLst>
                                    <p:set>
                                      <p:cBhvr>
                                        <p:cTn id="17" dur="1" fill="hold">
                                          <p:stCondLst>
                                            <p:cond delay="0"/>
                                          </p:stCondLst>
                                        </p:cTn>
                                        <p:tgtEl>
                                          <p:spTgt spid="8195">
                                            <p:txEl>
                                              <p:pRg st="3" end="3"/>
                                            </p:txEl>
                                          </p:spTgt>
                                        </p:tgtEl>
                                        <p:attrNameLst>
                                          <p:attrName>style.visibility</p:attrName>
                                        </p:attrNameLst>
                                      </p:cBhvr>
                                      <p:to>
                                        <p:strVal val="visible"/>
                                      </p:to>
                                    </p:set>
                                    <p:animEffect transition="in" filter="box(in)">
                                      <p:cBhvr>
                                        <p:cTn id="18" dur="500"/>
                                        <p:tgtEl>
                                          <p:spTgt spid="8195">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4" presetClass="entr" presetSubtype="16" fill="hold" nodeType="clickEffect">
                                  <p:stCondLst>
                                    <p:cond delay="0"/>
                                  </p:stCondLst>
                                  <p:childTnLst>
                                    <p:set>
                                      <p:cBhvr>
                                        <p:cTn id="22" dur="1" fill="hold">
                                          <p:stCondLst>
                                            <p:cond delay="0"/>
                                          </p:stCondLst>
                                        </p:cTn>
                                        <p:tgtEl>
                                          <p:spTgt spid="8195">
                                            <p:txEl>
                                              <p:pRg st="4" end="4"/>
                                            </p:txEl>
                                          </p:spTgt>
                                        </p:tgtEl>
                                        <p:attrNameLst>
                                          <p:attrName>style.visibility</p:attrName>
                                        </p:attrNameLst>
                                      </p:cBhvr>
                                      <p:to>
                                        <p:strVal val="visible"/>
                                      </p:to>
                                    </p:set>
                                    <p:animEffect transition="in" filter="box(in)">
                                      <p:cBhvr>
                                        <p:cTn id="23" dur="500"/>
                                        <p:tgtEl>
                                          <p:spTgt spid="819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r>
              <a:rPr lang="en-US" smtClean="0"/>
              <a:t>Infancy</a:t>
            </a:r>
          </a:p>
        </p:txBody>
      </p:sp>
      <p:sp>
        <p:nvSpPr>
          <p:cNvPr id="9219" name="Rectangle 3"/>
          <p:cNvSpPr>
            <a:spLocks noGrp="1" noChangeArrowheads="1"/>
          </p:cNvSpPr>
          <p:nvPr>
            <p:ph type="body" idx="1"/>
          </p:nvPr>
        </p:nvSpPr>
        <p:spPr/>
        <p:txBody>
          <a:bodyPr/>
          <a:lstStyle/>
          <a:p>
            <a:pPr eaLnBrk="1" hangingPunct="1"/>
            <a:r>
              <a:rPr lang="en-US" b="1" smtClean="0"/>
              <a:t>Emotional development </a:t>
            </a:r>
            <a:r>
              <a:rPr lang="en-US" smtClean="0"/>
              <a:t>– show anger, distrust, happiness, excitement, etc.</a:t>
            </a:r>
          </a:p>
          <a:p>
            <a:pPr eaLnBrk="1" hangingPunct="1"/>
            <a:r>
              <a:rPr lang="en-US" b="1" smtClean="0"/>
              <a:t>Social development </a:t>
            </a:r>
            <a:r>
              <a:rPr lang="en-US" smtClean="0"/>
              <a:t>– self-centeredness concept of the newborn to recognition of others in their environment</a:t>
            </a:r>
          </a:p>
          <a:p>
            <a:pPr lvl="1" eaLnBrk="1" hangingPunct="1"/>
            <a:r>
              <a:rPr lang="en-US" smtClean="0"/>
              <a:t>Infants are dependent on others for all needs</a:t>
            </a:r>
          </a:p>
          <a:p>
            <a:pPr eaLnBrk="1" hangingPunct="1"/>
            <a:endParaRPr lang="en-US" smtClean="0"/>
          </a:p>
          <a:p>
            <a:pPr eaLnBrk="1" hangingPunct="1"/>
            <a:endParaRPr lang="en-US"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9219">
                                            <p:txEl>
                                              <p:pRg st="0" end="0"/>
                                            </p:txEl>
                                          </p:spTgt>
                                        </p:tgtEl>
                                        <p:attrNameLst>
                                          <p:attrName>style.visibility</p:attrName>
                                        </p:attrNameLst>
                                      </p:cBhvr>
                                      <p:to>
                                        <p:strVal val="visible"/>
                                      </p:to>
                                    </p:set>
                                    <p:animEffect transition="in" filter="checkerboard(across)">
                                      <p:cBhvr>
                                        <p:cTn id="7" dur="500"/>
                                        <p:tgtEl>
                                          <p:spTgt spid="921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9219">
                                            <p:txEl>
                                              <p:pRg st="1" end="1"/>
                                            </p:txEl>
                                          </p:spTgt>
                                        </p:tgtEl>
                                        <p:attrNameLst>
                                          <p:attrName>style.visibility</p:attrName>
                                        </p:attrNameLst>
                                      </p:cBhvr>
                                      <p:to>
                                        <p:strVal val="visible"/>
                                      </p:to>
                                    </p:set>
                                    <p:animEffect transition="in" filter="checkerboard(across)">
                                      <p:cBhvr>
                                        <p:cTn id="12" dur="500"/>
                                        <p:tgtEl>
                                          <p:spTgt spid="921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9219">
                                            <p:txEl>
                                              <p:pRg st="2" end="2"/>
                                            </p:txEl>
                                          </p:spTgt>
                                        </p:tgtEl>
                                        <p:attrNameLst>
                                          <p:attrName>style.visibility</p:attrName>
                                        </p:attrNameLst>
                                      </p:cBhvr>
                                      <p:to>
                                        <p:strVal val="visible"/>
                                      </p:to>
                                    </p:set>
                                    <p:animEffect transition="in" filter="blinds(horizontal)">
                                      <p:cBhvr>
                                        <p:cTn id="17" dur="500"/>
                                        <p:tgtEl>
                                          <p:spTgt spid="921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etro">
  <a:themeElements>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Metro">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tro">
      <a:fillStyleLst>
        <a:solidFill>
          <a:schemeClr val="phClr"/>
        </a:solidFill>
        <a:gradFill rotWithShape="1">
          <a:gsLst>
            <a:gs pos="0">
              <a:schemeClr val="phClr">
                <a:tint val="25000"/>
                <a:satMod val="125000"/>
              </a:schemeClr>
            </a:gs>
            <a:gs pos="40000">
              <a:schemeClr val="phClr">
                <a:tint val="55000"/>
                <a:satMod val="130000"/>
              </a:schemeClr>
            </a:gs>
            <a:gs pos="50000">
              <a:schemeClr val="phClr">
                <a:tint val="59000"/>
                <a:satMod val="130000"/>
              </a:schemeClr>
            </a:gs>
            <a:gs pos="65000">
              <a:schemeClr val="phClr">
                <a:tint val="55000"/>
                <a:satMod val="130000"/>
              </a:schemeClr>
            </a:gs>
            <a:gs pos="100000">
              <a:schemeClr val="phClr">
                <a:tint val="20000"/>
                <a:satMod val="125000"/>
              </a:schemeClr>
            </a:gs>
          </a:gsLst>
          <a:lin ang="5400000" scaled="0"/>
        </a:gradFill>
        <a:gradFill rotWithShape="1">
          <a:gsLst>
            <a:gs pos="0">
              <a:schemeClr val="phClr">
                <a:tint val="48000"/>
                <a:satMod val="138000"/>
              </a:schemeClr>
            </a:gs>
            <a:gs pos="25000">
              <a:schemeClr val="phClr">
                <a:tint val="85000"/>
              </a:schemeClr>
            </a:gs>
            <a:gs pos="40000">
              <a:schemeClr val="phClr">
                <a:tint val="92000"/>
              </a:schemeClr>
            </a:gs>
            <a:gs pos="50000">
              <a:schemeClr val="phClr">
                <a:tint val="93000"/>
              </a:schemeClr>
            </a:gs>
            <a:gs pos="60000">
              <a:schemeClr val="phClr">
                <a:tint val="92000"/>
              </a:schemeClr>
            </a:gs>
            <a:gs pos="75000">
              <a:schemeClr val="phClr">
                <a:tint val="83000"/>
                <a:satMod val="108000"/>
              </a:schemeClr>
            </a:gs>
            <a:gs pos="100000">
              <a:schemeClr val="phClr">
                <a:tint val="48000"/>
                <a:satMod val="150000"/>
              </a:schemeClr>
            </a:gs>
          </a:gsLst>
          <a:lin ang="5400000" scaled="0"/>
        </a:gradFill>
      </a:fillStyleLst>
      <a:lnStyleLst>
        <a:ln w="12000" cap="flat" cmpd="sng" algn="ctr">
          <a:solidFill>
            <a:schemeClr val="phClr"/>
          </a:solidFill>
          <a:prstDash val="solid"/>
        </a:ln>
        <a:ln w="19050" cap="flat" cmpd="sng" algn="ctr">
          <a:solidFill>
            <a:schemeClr val="phClr"/>
          </a:solidFill>
          <a:prstDash val="solid"/>
        </a:ln>
        <a:ln w="38100" cap="flat" cmpd="sng" algn="ctr">
          <a:solidFill>
            <a:schemeClr val="phClr"/>
          </a:solidFill>
          <a:prstDash val="solid"/>
        </a:ln>
      </a:lnStyleLst>
      <a:effectStyleLst>
        <a:effectStyle>
          <a:effectLst>
            <a:glow rad="63500">
              <a:schemeClr val="phClr">
                <a:alpha val="45000"/>
                <a:satMod val="120000"/>
              </a:schemeClr>
            </a:glow>
          </a:effectLst>
        </a:effectStyle>
        <a:effectStyle>
          <a:effectLst>
            <a:glow rad="63500">
              <a:schemeClr val="phClr">
                <a:alpha val="45000"/>
                <a:satMod val="120000"/>
              </a:schemeClr>
            </a:glow>
          </a:effectLst>
          <a:scene3d>
            <a:camera prst="orthographicFront" fov="0">
              <a:rot lat="0" lon="0" rev="0"/>
            </a:camera>
            <a:lightRig rig="brightRoom" dir="tl">
              <a:rot lat="0" lon="0" rev="8700000"/>
            </a:lightRig>
          </a:scene3d>
          <a:sp3d>
            <a:bevelT w="0" h="0"/>
            <a:contourClr>
              <a:schemeClr val="phClr">
                <a:tint val="70000"/>
              </a:schemeClr>
            </a:contourClr>
          </a:sp3d>
        </a:effectStyle>
        <a:effectStyle>
          <a:effectLst>
            <a:glow rad="101500">
              <a:schemeClr val="phClr">
                <a:alpha val="42000"/>
                <a:satMod val="120000"/>
              </a:schemeClr>
            </a:glow>
          </a:effectLst>
          <a:scene3d>
            <a:camera prst="orthographicFront" fov="0">
              <a:rot lat="0" lon="0" rev="0"/>
            </a:camera>
            <a:lightRig rig="glow" dir="t">
              <a:rot lat="0" lon="0" rev="4800000"/>
            </a:lightRig>
          </a:scene3d>
          <a:sp3d prstMaterial="powder">
            <a:bevelT w="50800" h="50800"/>
            <a:contourClr>
              <a:schemeClr val="phClr"/>
            </a:contourClr>
          </a:sp3d>
        </a:effectStyle>
      </a:effectStyleLst>
      <a:bgFillStyleLst>
        <a:solidFill>
          <a:schemeClr val="phClr"/>
        </a:solidFill>
        <a:gradFill rotWithShape="1">
          <a:gsLst>
            <a:gs pos="0">
              <a:schemeClr val="bg1">
                <a:shade val="100000"/>
                <a:satMod val="150000"/>
              </a:schemeClr>
            </a:gs>
            <a:gs pos="65000">
              <a:schemeClr val="bg1">
                <a:shade val="90000"/>
                <a:satMod val="375000"/>
              </a:schemeClr>
            </a:gs>
            <a:gs pos="100000">
              <a:schemeClr val="phClr">
                <a:tint val="88000"/>
                <a:satMod val="400000"/>
              </a:schemeClr>
            </a:gs>
          </a:gsLst>
          <a:lin ang="5400000" scaled="0"/>
        </a:gradFill>
        <a:blipFill>
          <a:blip xmlns:r="http://schemas.openxmlformats.org/officeDocument/2006/relationships" r:embed="rId1">
            <a:duotone>
              <a:schemeClr val="phClr">
                <a:shade val="40000"/>
                <a:satMod val="180000"/>
              </a:schemeClr>
              <a:schemeClr val="phClr">
                <a:tint val="90000"/>
                <a:satMod val="20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Metro</Template>
  <TotalTime>190</TotalTime>
  <Words>1357</Words>
  <Application>Microsoft Office PowerPoint</Application>
  <PresentationFormat>On-screen Show (4:3)</PresentationFormat>
  <Paragraphs>124</Paragraphs>
  <Slides>21</Slides>
  <Notes>1</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Metro</vt:lpstr>
      <vt:lpstr>Human Growth and Development</vt:lpstr>
      <vt:lpstr>Four main types of Growth and Development</vt:lpstr>
      <vt:lpstr>Principles of Growth and Development</vt:lpstr>
      <vt:lpstr>Slide 4</vt:lpstr>
      <vt:lpstr>Difference between Growth and development</vt:lpstr>
      <vt:lpstr>7:1 Life Stages</vt:lpstr>
      <vt:lpstr>Life Stages </vt:lpstr>
      <vt:lpstr>Infancy</vt:lpstr>
      <vt:lpstr>Infancy</vt:lpstr>
      <vt:lpstr>Educational implication of infancy stage</vt:lpstr>
      <vt:lpstr>Early Childhood</vt:lpstr>
      <vt:lpstr>Early Childhood</vt:lpstr>
      <vt:lpstr>Late Childhood</vt:lpstr>
      <vt:lpstr>Late Childhood</vt:lpstr>
      <vt:lpstr>Educational implications of childhood stage</vt:lpstr>
      <vt:lpstr>Adolescence</vt:lpstr>
      <vt:lpstr>Adolescence</vt:lpstr>
      <vt:lpstr>Adolescence</vt:lpstr>
      <vt:lpstr>Substance Abuse</vt:lpstr>
      <vt:lpstr>Reasons Chemicals Used</vt:lpstr>
      <vt:lpstr>Educational implications of adolescence stage</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Human Growth and Development</dc:title>
  <dc:creator>LENOVO</dc:creator>
  <cp:lastModifiedBy>LENOVO</cp:lastModifiedBy>
  <cp:revision>26</cp:revision>
  <dcterms:created xsi:type="dcterms:W3CDTF">2014-08-28T17:08:26Z</dcterms:created>
  <dcterms:modified xsi:type="dcterms:W3CDTF">2014-09-16T16:43:03Z</dcterms:modified>
</cp:coreProperties>
</file>